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256" r:id="rId2"/>
    <p:sldId id="257" r:id="rId3"/>
    <p:sldId id="258" r:id="rId4"/>
    <p:sldId id="277" r:id="rId5"/>
    <p:sldId id="271" r:id="rId6"/>
    <p:sldId id="273" r:id="rId7"/>
    <p:sldId id="259" r:id="rId8"/>
    <p:sldId id="269" r:id="rId9"/>
    <p:sldId id="279" r:id="rId10"/>
    <p:sldId id="260" r:id="rId11"/>
    <p:sldId id="262" r:id="rId12"/>
    <p:sldId id="263" r:id="rId13"/>
    <p:sldId id="276" r:id="rId14"/>
    <p:sldId id="264"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Dianora Poletti</a:t>
            </a: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CE1A7-F1DB-408D-903F-FF204842E6E9}" type="datetimeFigureOut">
              <a:rPr lang="it-IT" smtClean="0"/>
              <a:t>07/11/2016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5E5A9B-3230-4E1E-9BBA-2BD80008E917}" type="slidenum">
              <a:rPr lang="it-IT" smtClean="0"/>
              <a:t>‹N›</a:t>
            </a:fld>
            <a:endParaRPr lang="it-IT"/>
          </a:p>
        </p:txBody>
      </p:sp>
    </p:spTree>
    <p:extLst>
      <p:ext uri="{BB962C8B-B14F-4D97-AF65-F5344CB8AC3E}">
        <p14:creationId xmlns:p14="http://schemas.microsoft.com/office/powerpoint/2010/main" val="7082277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Dianora Poletti</a:t>
            </a: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49766-67C9-4596-BCFD-998134A2F8DD}" type="datetimeFigureOut">
              <a:rPr lang="it-IT" smtClean="0"/>
              <a:t>07/11/2016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ED44A8-8345-4334-9A06-AEB46927FB56}" type="slidenum">
              <a:rPr lang="it-IT" smtClean="0"/>
              <a:t>‹N›</a:t>
            </a:fld>
            <a:endParaRPr lang="it-IT"/>
          </a:p>
        </p:txBody>
      </p:sp>
    </p:spTree>
    <p:extLst>
      <p:ext uri="{BB962C8B-B14F-4D97-AF65-F5344CB8AC3E}">
        <p14:creationId xmlns:p14="http://schemas.microsoft.com/office/powerpoint/2010/main" val="179692022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ED44A8-8345-4334-9A06-AEB46927FB56}" type="slidenum">
              <a:rPr lang="it-IT" smtClean="0"/>
              <a:t>1</a:t>
            </a:fld>
            <a:endParaRPr lang="it-IT"/>
          </a:p>
        </p:txBody>
      </p:sp>
      <p:sp>
        <p:nvSpPr>
          <p:cNvPr id="5" name="Segnaposto intestazione 4"/>
          <p:cNvSpPr>
            <a:spLocks noGrp="1"/>
          </p:cNvSpPr>
          <p:nvPr>
            <p:ph type="hdr" sz="quarter" idx="11"/>
          </p:nvPr>
        </p:nvSpPr>
        <p:spPr/>
        <p:txBody>
          <a:bodyPr/>
          <a:lstStyle/>
          <a:p>
            <a:r>
              <a:rPr lang="it-IT" smtClean="0"/>
              <a:t>Dianora Poletti</a:t>
            </a:r>
            <a:endParaRPr lang="it-IT"/>
          </a:p>
        </p:txBody>
      </p:sp>
    </p:spTree>
    <p:extLst>
      <p:ext uri="{BB962C8B-B14F-4D97-AF65-F5344CB8AC3E}">
        <p14:creationId xmlns:p14="http://schemas.microsoft.com/office/powerpoint/2010/main" val="4373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Dianora Poletti</a:t>
            </a:r>
            <a:endParaRPr lang="it-IT"/>
          </a:p>
        </p:txBody>
      </p:sp>
      <p:sp>
        <p:nvSpPr>
          <p:cNvPr id="5" name="Segnaposto numero diapositiva 4"/>
          <p:cNvSpPr>
            <a:spLocks noGrp="1"/>
          </p:cNvSpPr>
          <p:nvPr>
            <p:ph type="sldNum" sz="quarter" idx="11"/>
          </p:nvPr>
        </p:nvSpPr>
        <p:spPr/>
        <p:txBody>
          <a:bodyPr/>
          <a:lstStyle/>
          <a:p>
            <a:fld id="{F2ED44A8-8345-4334-9A06-AEB46927FB56}" type="slidenum">
              <a:rPr lang="it-IT" smtClean="0"/>
              <a:t>2</a:t>
            </a:fld>
            <a:endParaRPr lang="it-IT"/>
          </a:p>
        </p:txBody>
      </p:sp>
    </p:spTree>
    <p:extLst>
      <p:ext uri="{BB962C8B-B14F-4D97-AF65-F5344CB8AC3E}">
        <p14:creationId xmlns:p14="http://schemas.microsoft.com/office/powerpoint/2010/main" val="261142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DAD2669-9551-4F0D-B39B-264A3C30D40D}" type="datetime1">
              <a:rPr lang="it-IT" smtClean="0"/>
              <a:t>07/11/2016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A35D1C-E09A-48B4-9F99-425C9F676E2A}"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D50F55D-05D3-490D-B2D3-73E223FD4BB1}" type="datetime1">
              <a:rPr lang="it-IT" smtClean="0"/>
              <a:t>07/11/2016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A8B6F4F-1FED-4E82-AA3D-15115B73408D}" type="datetime1">
              <a:rPr lang="it-IT" smtClean="0"/>
              <a:t>07/11/2016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69CA497-010F-4A7E-B63F-E702B56E1A01}" type="datetime1">
              <a:rPr lang="it-IT" smtClean="0"/>
              <a:t>07/11/2016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8DC75F5-5608-420B-8A43-E2F0C0441FFB}" type="datetime1">
              <a:rPr lang="it-IT" smtClean="0"/>
              <a:t>07/11/2016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A35D1C-E09A-48B4-9F99-425C9F676E2A}"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C2515F22-FA19-4CDF-B457-89DB652843E3}" type="datetime1">
              <a:rPr lang="it-IT" smtClean="0"/>
              <a:t>07/11/2016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A4B2D1CD-AB77-4737-B2FE-26B3285FCE40}" type="datetime1">
              <a:rPr lang="it-IT" smtClean="0"/>
              <a:t>07/11/2016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6A35D1C-E09A-48B4-9F99-425C9F676E2A}"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595C24A-94B8-4F87-BE04-7BE8D1BE878F}" type="datetime1">
              <a:rPr lang="it-IT" smtClean="0"/>
              <a:t>07/11/2016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78F7-DFA4-40E9-937A-72453E2F38FE}" type="datetime1">
              <a:rPr lang="it-IT" smtClean="0"/>
              <a:t>07/11/2016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8B565E5-5A39-4BD1-8C3A-3F29E1B1B1F3}" type="datetime1">
              <a:rPr lang="it-IT" smtClean="0"/>
              <a:t>07/11/2016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A35D1C-E09A-48B4-9F99-425C9F676E2A}"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C231358-2554-4D8C-BB19-601364A7A55C}" type="datetime1">
              <a:rPr lang="it-IT" smtClean="0"/>
              <a:t>07/11/2016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A35D1C-E09A-48B4-9F99-425C9F676E2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49548EB-B0FA-498C-9E96-FEFF50C8CCE7}" type="datetime1">
              <a:rPr lang="it-IT" smtClean="0"/>
              <a:t>07/11/2016</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A35D1C-E09A-48B4-9F99-425C9F676E2A}"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188640"/>
            <a:ext cx="9144000" cy="3693319"/>
          </a:xfrm>
          <a:prstGeom prst="rect">
            <a:avLst/>
          </a:prstGeom>
        </p:spPr>
        <p:txBody>
          <a:bodyPr wrap="square">
            <a:spAutoFit/>
          </a:bodyPr>
          <a:lstStyle/>
          <a:p>
            <a:pPr algn="ctr"/>
            <a:endParaRPr lang="it-IT" b="1" dirty="0" smtClean="0"/>
          </a:p>
          <a:p>
            <a:pPr algn="ctr"/>
            <a:endParaRPr lang="it-IT" sz="2200" b="1" dirty="0" smtClean="0">
              <a:solidFill>
                <a:schemeClr val="accent1"/>
              </a:solidFill>
              <a:latin typeface="Garamond" pitchFamily="18" charset="0"/>
            </a:endParaRPr>
          </a:p>
          <a:p>
            <a:pPr algn="ctr"/>
            <a:r>
              <a:rPr lang="it-IT" sz="2800" b="1" dirty="0" smtClean="0">
                <a:solidFill>
                  <a:schemeClr val="accent1">
                    <a:lumMod val="75000"/>
                  </a:schemeClr>
                </a:solidFill>
                <a:latin typeface="Garamond" pitchFamily="18" charset="0"/>
              </a:rPr>
              <a:t>INTERNET ECOSYSTEM: </a:t>
            </a:r>
          </a:p>
          <a:p>
            <a:pPr algn="ctr"/>
            <a:r>
              <a:rPr lang="it-IT" sz="2800" b="1" dirty="0" smtClean="0">
                <a:solidFill>
                  <a:schemeClr val="accent1">
                    <a:lumMod val="75000"/>
                  </a:schemeClr>
                </a:solidFill>
                <a:latin typeface="Garamond" pitchFamily="18" charset="0"/>
              </a:rPr>
              <a:t>GOVERNANCE E DIRITTI</a:t>
            </a:r>
          </a:p>
          <a:p>
            <a:pPr algn="ctr"/>
            <a:r>
              <a:rPr lang="it-IT" sz="2800" b="1" dirty="0" smtClean="0">
                <a:solidFill>
                  <a:schemeClr val="accent1">
                    <a:lumMod val="75000"/>
                  </a:schemeClr>
                </a:solidFill>
                <a:latin typeface="Garamond" pitchFamily="18" charset="0"/>
              </a:rPr>
              <a:t>Master II livello</a:t>
            </a:r>
            <a:endParaRPr lang="it-IT" sz="2200" b="1" dirty="0" smtClean="0">
              <a:latin typeface="Garamond" pitchFamily="18" charset="0"/>
            </a:endParaRPr>
          </a:p>
          <a:p>
            <a:pPr algn="ctr"/>
            <a:r>
              <a:rPr lang="it-IT" sz="2200" b="1" dirty="0" smtClean="0">
                <a:latin typeface="Garamond" pitchFamily="18" charset="0"/>
              </a:rPr>
              <a:t>Dipartimento di Giurisprudenza dell’Università di Pisa</a:t>
            </a:r>
          </a:p>
          <a:p>
            <a:pPr algn="ctr"/>
            <a:r>
              <a:rPr lang="it-IT" sz="2200" b="1" dirty="0" smtClean="0">
                <a:latin typeface="Garamond" pitchFamily="18" charset="0"/>
              </a:rPr>
              <a:t>in collaborazione con: CNR-IIT</a:t>
            </a:r>
          </a:p>
          <a:p>
            <a:pPr algn="ctr"/>
            <a:r>
              <a:rPr lang="it-IT" sz="2200" b="1" dirty="0" smtClean="0">
                <a:latin typeface="Garamond" pitchFamily="18" charset="0"/>
              </a:rPr>
              <a:t>http://internetecosystem.it</a:t>
            </a:r>
          </a:p>
          <a:p>
            <a:pPr algn="ctr"/>
            <a:endParaRPr lang="it-IT" sz="2200" b="1" dirty="0" smtClean="0">
              <a:latin typeface="Garamond" pitchFamily="18" charset="0"/>
            </a:endParaRPr>
          </a:p>
          <a:p>
            <a:pPr algn="ctr"/>
            <a:endParaRPr lang="it-IT" sz="2200" b="1" dirty="0">
              <a:latin typeface="Garamond" pitchFamily="18" charset="0"/>
            </a:endParaRPr>
          </a:p>
        </p:txBody>
      </p:sp>
      <p:pic>
        <p:nvPicPr>
          <p:cNvPr id="1026" name="Picture 2" descr="C:\Users\DIANOR~1\AppData\Local\Temp\Master_marchi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0" y="3356992"/>
            <a:ext cx="2520000" cy="2520000"/>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36144" y="-27384"/>
            <a:ext cx="9144000" cy="1107996"/>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2200" b="1" dirty="0" smtClean="0">
                <a:solidFill>
                  <a:schemeClr val="accent1">
                    <a:lumMod val="75000"/>
                  </a:schemeClr>
                </a:solidFill>
                <a:latin typeface="Garamond" pitchFamily="18" charset="0"/>
              </a:rPr>
              <a:t>II Edizione</a:t>
            </a:r>
            <a:endParaRPr lang="it-IT" sz="2200" b="1" dirty="0" smtClean="0">
              <a:latin typeface="Garamond" pitchFamily="18" charset="0"/>
            </a:endParaRPr>
          </a:p>
          <a:p>
            <a:pPr algn="ctr"/>
            <a:endParaRPr lang="it-IT" sz="2200" b="1" dirty="0">
              <a:latin typeface="Garamond" pitchFamily="18" charset="0"/>
            </a:endParaRPr>
          </a:p>
        </p:txBody>
      </p:sp>
    </p:spTree>
    <p:extLst>
      <p:ext uri="{BB962C8B-B14F-4D97-AF65-F5344CB8AC3E}">
        <p14:creationId xmlns:p14="http://schemas.microsoft.com/office/powerpoint/2010/main" val="3878221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9532" y="3933056"/>
            <a:ext cx="8424936" cy="2016224"/>
          </a:xfrm>
        </p:spPr>
        <p:txBody>
          <a:bodyPr>
            <a:noAutofit/>
          </a:bodyPr>
          <a:lstStyle/>
          <a:p>
            <a:r>
              <a:rPr lang="it-IT" sz="2800" b="1" dirty="0" smtClean="0">
                <a:solidFill>
                  <a:schemeClr val="accent1">
                    <a:lumMod val="75000"/>
                  </a:schemeClr>
                </a:solidFill>
                <a:latin typeface="Garamond" pitchFamily="18" charset="0"/>
              </a:rPr>
              <a:t>Il Consiglio del Master</a:t>
            </a:r>
            <a:r>
              <a:rPr lang="it-IT" sz="2800" b="1" dirty="0">
                <a:latin typeface="Garamond" pitchFamily="18" charset="0"/>
              </a:rPr>
              <a:t/>
            </a:r>
            <a:br>
              <a:rPr lang="it-IT" sz="2800" b="1" dirty="0">
                <a:latin typeface="Garamond" pitchFamily="18" charset="0"/>
              </a:rPr>
            </a:br>
            <a:r>
              <a:rPr lang="it-IT" sz="2800" b="1" dirty="0">
                <a:latin typeface="Garamond" pitchFamily="18" charset="0"/>
              </a:rPr>
              <a:t/>
            </a:r>
            <a:br>
              <a:rPr lang="it-IT" sz="2800" b="1" dirty="0">
                <a:latin typeface="Garamond" pitchFamily="18" charset="0"/>
              </a:rPr>
            </a:br>
            <a:r>
              <a:rPr lang="it-IT" sz="2800" b="1" dirty="0">
                <a:solidFill>
                  <a:schemeClr val="tx1"/>
                </a:solidFill>
                <a:latin typeface="Garamond" pitchFamily="18" charset="0"/>
              </a:rPr>
              <a:t>Dianora Poletti (Diritto Privato, </a:t>
            </a:r>
            <a:r>
              <a:rPr lang="it-IT" sz="2800" b="1" dirty="0" err="1">
                <a:solidFill>
                  <a:schemeClr val="tx1"/>
                </a:solidFill>
                <a:latin typeface="Garamond" pitchFamily="18" charset="0"/>
              </a:rPr>
              <a:t>Unipi</a:t>
            </a:r>
            <a:r>
              <a:rPr lang="it-IT" sz="2800" b="1" dirty="0">
                <a:solidFill>
                  <a:schemeClr val="tx1"/>
                </a:solidFill>
                <a:latin typeface="Garamond" pitchFamily="18" charset="0"/>
              </a:rPr>
              <a:t>)</a:t>
            </a:r>
            <a:br>
              <a:rPr lang="it-IT" sz="2800" b="1" dirty="0">
                <a:solidFill>
                  <a:schemeClr val="tx1"/>
                </a:solidFill>
                <a:latin typeface="Garamond" pitchFamily="18" charset="0"/>
              </a:rPr>
            </a:br>
            <a:r>
              <a:rPr lang="it-IT" sz="2800" b="1" dirty="0">
                <a:solidFill>
                  <a:schemeClr val="tx1"/>
                </a:solidFill>
                <a:latin typeface="Garamond" pitchFamily="18" charset="0"/>
              </a:rPr>
              <a:t>Paolo Passaglia (Diritto Pubblico Comparato, </a:t>
            </a:r>
            <a:r>
              <a:rPr lang="it-IT" sz="2800" b="1" dirty="0" err="1">
                <a:solidFill>
                  <a:schemeClr val="tx1"/>
                </a:solidFill>
                <a:latin typeface="Garamond" pitchFamily="18" charset="0"/>
              </a:rPr>
              <a:t>Unipi</a:t>
            </a:r>
            <a:r>
              <a:rPr lang="it-IT" sz="2800" b="1" dirty="0">
                <a:solidFill>
                  <a:schemeClr val="tx1"/>
                </a:solidFill>
                <a:latin typeface="Garamond" pitchFamily="18" charset="0"/>
              </a:rPr>
              <a:t>)</a:t>
            </a:r>
            <a:br>
              <a:rPr lang="it-IT" sz="2800" b="1" dirty="0">
                <a:solidFill>
                  <a:schemeClr val="tx1"/>
                </a:solidFill>
                <a:latin typeface="Garamond" pitchFamily="18" charset="0"/>
              </a:rPr>
            </a:br>
            <a:r>
              <a:rPr lang="it-IT" sz="2800" b="1" dirty="0">
                <a:solidFill>
                  <a:schemeClr val="tx1"/>
                </a:solidFill>
                <a:latin typeface="Garamond" pitchFamily="18" charset="0"/>
              </a:rPr>
              <a:t>Gian Luca Conti (Diritto Costituzionale, </a:t>
            </a:r>
            <a:r>
              <a:rPr lang="it-IT" sz="2800" b="1" dirty="0" err="1">
                <a:solidFill>
                  <a:schemeClr val="tx1"/>
                </a:solidFill>
                <a:latin typeface="Garamond" pitchFamily="18" charset="0"/>
              </a:rPr>
              <a:t>Unipi</a:t>
            </a:r>
            <a:r>
              <a:rPr lang="it-IT" sz="2800" b="1" dirty="0">
                <a:solidFill>
                  <a:schemeClr val="tx1"/>
                </a:solidFill>
                <a:latin typeface="Garamond" pitchFamily="18" charset="0"/>
              </a:rPr>
              <a:t>) </a:t>
            </a:r>
            <a:br>
              <a:rPr lang="it-IT" sz="2800" b="1" dirty="0">
                <a:solidFill>
                  <a:schemeClr val="tx1"/>
                </a:solidFill>
                <a:latin typeface="Garamond" pitchFamily="18" charset="0"/>
              </a:rPr>
            </a:br>
            <a:r>
              <a:rPr lang="it-IT" sz="2800" b="1" dirty="0">
                <a:solidFill>
                  <a:schemeClr val="tx1"/>
                </a:solidFill>
                <a:latin typeface="Garamond" pitchFamily="18" charset="0"/>
              </a:rPr>
              <a:t>Alberto Gargani (Diritto Penale, </a:t>
            </a:r>
            <a:r>
              <a:rPr lang="it-IT" sz="2800" b="1" dirty="0" err="1">
                <a:solidFill>
                  <a:schemeClr val="tx1"/>
                </a:solidFill>
                <a:latin typeface="Garamond" pitchFamily="18" charset="0"/>
              </a:rPr>
              <a:t>Unipi</a:t>
            </a:r>
            <a:r>
              <a:rPr lang="it-IT" sz="2800" b="1" dirty="0">
                <a:solidFill>
                  <a:schemeClr val="tx1"/>
                </a:solidFill>
                <a:latin typeface="Garamond" pitchFamily="18" charset="0"/>
              </a:rPr>
              <a:t>) </a:t>
            </a:r>
            <a:br>
              <a:rPr lang="it-IT" sz="2800" b="1" dirty="0">
                <a:solidFill>
                  <a:schemeClr val="tx1"/>
                </a:solidFill>
                <a:latin typeface="Garamond" pitchFamily="18" charset="0"/>
              </a:rPr>
            </a:br>
            <a:r>
              <a:rPr lang="it-IT" sz="2800" b="1" dirty="0">
                <a:solidFill>
                  <a:schemeClr val="tx1"/>
                </a:solidFill>
                <a:latin typeface="Garamond" pitchFamily="18" charset="0"/>
              </a:rPr>
              <a:t>Sergio Menchini (Diritto Processuale Civile, </a:t>
            </a:r>
            <a:r>
              <a:rPr lang="it-IT" sz="2800" b="1" dirty="0" err="1">
                <a:solidFill>
                  <a:schemeClr val="tx1"/>
                </a:solidFill>
                <a:latin typeface="Garamond" pitchFamily="18" charset="0"/>
              </a:rPr>
              <a:t>Unipi</a:t>
            </a:r>
            <a:r>
              <a:rPr lang="it-IT" sz="2800" b="1" dirty="0">
                <a:solidFill>
                  <a:schemeClr val="tx1"/>
                </a:solidFill>
                <a:latin typeface="Garamond" pitchFamily="18" charset="0"/>
              </a:rPr>
              <a:t>)</a:t>
            </a:r>
            <a:br>
              <a:rPr lang="it-IT" sz="2800" b="1" dirty="0">
                <a:solidFill>
                  <a:schemeClr val="tx1"/>
                </a:solidFill>
                <a:latin typeface="Garamond" pitchFamily="18" charset="0"/>
              </a:rPr>
            </a:br>
            <a:r>
              <a:rPr lang="it-IT" sz="2800" b="1" dirty="0">
                <a:solidFill>
                  <a:schemeClr val="tx1"/>
                </a:solidFill>
                <a:latin typeface="Garamond" pitchFamily="18" charset="0"/>
              </a:rPr>
              <a:t>Salvatore </a:t>
            </a:r>
            <a:r>
              <a:rPr lang="it-IT" sz="2800" b="1" dirty="0" err="1">
                <a:solidFill>
                  <a:schemeClr val="tx1"/>
                </a:solidFill>
                <a:latin typeface="Garamond" pitchFamily="18" charset="0"/>
              </a:rPr>
              <a:t>Ruggieri</a:t>
            </a:r>
            <a:r>
              <a:rPr lang="it-IT" sz="2800" b="1" dirty="0">
                <a:solidFill>
                  <a:schemeClr val="tx1"/>
                </a:solidFill>
                <a:latin typeface="Garamond" pitchFamily="18" charset="0"/>
              </a:rPr>
              <a:t> (Informatica, </a:t>
            </a:r>
            <a:r>
              <a:rPr lang="it-IT" sz="2800" b="1" dirty="0" err="1">
                <a:solidFill>
                  <a:schemeClr val="tx1"/>
                </a:solidFill>
                <a:latin typeface="Garamond" pitchFamily="18" charset="0"/>
              </a:rPr>
              <a:t>Unipi</a:t>
            </a:r>
            <a:r>
              <a:rPr lang="it-IT" sz="2800" b="1" dirty="0">
                <a:solidFill>
                  <a:schemeClr val="tx1"/>
                </a:solidFill>
                <a:latin typeface="Garamond" pitchFamily="18" charset="0"/>
              </a:rPr>
              <a:t>)</a:t>
            </a:r>
            <a:br>
              <a:rPr lang="it-IT" sz="2800" b="1" dirty="0">
                <a:solidFill>
                  <a:schemeClr val="tx1"/>
                </a:solidFill>
                <a:latin typeface="Garamond" pitchFamily="18" charset="0"/>
              </a:rPr>
            </a:br>
            <a:r>
              <a:rPr lang="it-IT" sz="2800" b="1" dirty="0">
                <a:solidFill>
                  <a:schemeClr val="tx1"/>
                </a:solidFill>
                <a:latin typeface="Garamond" pitchFamily="18" charset="0"/>
              </a:rPr>
              <a:t>Domenico </a:t>
            </a:r>
            <a:r>
              <a:rPr lang="it-IT" sz="2800" b="1" dirty="0" err="1">
                <a:solidFill>
                  <a:schemeClr val="tx1"/>
                </a:solidFill>
                <a:latin typeface="Garamond" pitchFamily="18" charset="0"/>
              </a:rPr>
              <a:t>Laforenza</a:t>
            </a:r>
            <a:r>
              <a:rPr lang="it-IT" sz="2800" b="1" dirty="0">
                <a:solidFill>
                  <a:schemeClr val="tx1"/>
                </a:solidFill>
                <a:latin typeface="Garamond" pitchFamily="18" charset="0"/>
              </a:rPr>
              <a:t> (direttore CNR-IIT Pisa)</a:t>
            </a:r>
            <a:br>
              <a:rPr lang="it-IT" sz="2800" b="1" dirty="0">
                <a:solidFill>
                  <a:schemeClr val="tx1"/>
                </a:solidFill>
                <a:latin typeface="Garamond" pitchFamily="18" charset="0"/>
              </a:rPr>
            </a:br>
            <a:r>
              <a:rPr lang="it-IT" sz="2800" b="1" dirty="0">
                <a:solidFill>
                  <a:schemeClr val="tx1"/>
                </a:solidFill>
                <a:latin typeface="Garamond" pitchFamily="18" charset="0"/>
              </a:rPr>
              <a:t>Alessandro </a:t>
            </a:r>
            <a:r>
              <a:rPr lang="it-IT" sz="2800" b="1" dirty="0" err="1">
                <a:solidFill>
                  <a:schemeClr val="tx1"/>
                </a:solidFill>
                <a:latin typeface="Garamond" pitchFamily="18" charset="0"/>
              </a:rPr>
              <a:t>Mantelero</a:t>
            </a:r>
            <a:r>
              <a:rPr lang="it-IT" sz="2800" b="1" dirty="0">
                <a:solidFill>
                  <a:schemeClr val="tx1"/>
                </a:solidFill>
                <a:latin typeface="Garamond" pitchFamily="18" charset="0"/>
              </a:rPr>
              <a:t> (Diritto Privato, Politecnico To)</a:t>
            </a:r>
            <a:br>
              <a:rPr lang="it-IT" sz="2800" b="1" dirty="0">
                <a:solidFill>
                  <a:schemeClr val="tx1"/>
                </a:solidFill>
                <a:latin typeface="Garamond" pitchFamily="18" charset="0"/>
              </a:rPr>
            </a:br>
            <a:endParaRPr lang="it-IT" sz="2800" b="1" dirty="0">
              <a:solidFill>
                <a:schemeClr val="tx1"/>
              </a:solidFill>
              <a:latin typeface="Garamond" pitchFamily="18" charset="0"/>
            </a:endParaRP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2907872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5683" y="764704"/>
            <a:ext cx="8798317" cy="6532240"/>
          </a:xfrm>
        </p:spPr>
        <p:txBody>
          <a:bodyPr>
            <a:noAutofit/>
          </a:bodyPr>
          <a:lstStyle/>
          <a:p>
            <a:r>
              <a:rPr lang="it-IT" sz="2000" b="1" dirty="0" smtClean="0">
                <a:solidFill>
                  <a:schemeClr val="accent1">
                    <a:lumMod val="75000"/>
                  </a:schemeClr>
                </a:solidFill>
                <a:latin typeface="Garamond" pitchFamily="18" charset="0"/>
              </a:rPr>
              <a:t>Il corpo </a:t>
            </a:r>
            <a:r>
              <a:rPr lang="it-IT" sz="2000" b="1" dirty="0" smtClean="0">
                <a:solidFill>
                  <a:schemeClr val="accent1">
                    <a:lumMod val="75000"/>
                  </a:schemeClr>
                </a:solidFill>
                <a:latin typeface="Garamond" pitchFamily="18" charset="0"/>
              </a:rPr>
              <a:t>docente: </a:t>
            </a:r>
            <a:r>
              <a:rPr lang="it-IT" sz="2000" b="1" dirty="0" smtClean="0">
                <a:solidFill>
                  <a:schemeClr val="accent1">
                    <a:lumMod val="75000"/>
                  </a:schemeClr>
                </a:solidFill>
                <a:latin typeface="Garamond" pitchFamily="18" charset="0"/>
              </a:rPr>
              <a:t/>
            </a:r>
            <a:br>
              <a:rPr lang="it-IT" sz="2000" b="1" dirty="0" smtClean="0">
                <a:solidFill>
                  <a:schemeClr val="accent1">
                    <a:lumMod val="75000"/>
                  </a:schemeClr>
                </a:solidFill>
                <a:latin typeface="Garamond" pitchFamily="18" charset="0"/>
              </a:rPr>
            </a:br>
            <a:r>
              <a:rPr lang="it-IT" sz="2000" b="1" dirty="0" smtClean="0">
                <a:solidFill>
                  <a:schemeClr val="tx1"/>
                </a:solidFill>
                <a:latin typeface="Garamond" pitchFamily="18" charset="0"/>
              </a:rPr>
              <a:t>Privatisti e lavoristi</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Commercialisti e industrialisti</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Costituzionalisti </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D</a:t>
            </a:r>
            <a:r>
              <a:rPr lang="it-IT" sz="2000" b="1" dirty="0" smtClean="0">
                <a:solidFill>
                  <a:schemeClr val="tx1"/>
                </a:solidFill>
                <a:latin typeface="Garamond" pitchFamily="18" charset="0"/>
              </a:rPr>
              <a:t>ocenti </a:t>
            </a:r>
            <a:r>
              <a:rPr lang="it-IT" sz="2000" b="1" dirty="0" smtClean="0">
                <a:solidFill>
                  <a:schemeClr val="tx1"/>
                </a:solidFill>
                <a:latin typeface="Garamond" pitchFamily="18" charset="0"/>
              </a:rPr>
              <a:t>di Diritto Pubblico </a:t>
            </a:r>
            <a:r>
              <a:rPr lang="it-IT" sz="2000" b="1" dirty="0" smtClean="0">
                <a:solidFill>
                  <a:schemeClr val="tx1"/>
                </a:solidFill>
                <a:latin typeface="Garamond" pitchFamily="18" charset="0"/>
              </a:rPr>
              <a:t> Comparato e di Diritto Privato Comparato</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Penalisti, </a:t>
            </a:r>
            <a:r>
              <a:rPr lang="it-IT" sz="2000" b="1" dirty="0" err="1" smtClean="0">
                <a:solidFill>
                  <a:schemeClr val="tx1"/>
                </a:solidFill>
                <a:latin typeface="Garamond" pitchFamily="18" charset="0"/>
              </a:rPr>
              <a:t>processualpenalisti</a:t>
            </a:r>
            <a:r>
              <a:rPr lang="it-IT" sz="2000" b="1" dirty="0" smtClean="0">
                <a:solidFill>
                  <a:schemeClr val="tx1"/>
                </a:solidFill>
                <a:latin typeface="Garamond" pitchFamily="18" charset="0"/>
              </a:rPr>
              <a:t> e </a:t>
            </a:r>
            <a:r>
              <a:rPr lang="it-IT" sz="2000" b="1" dirty="0" err="1" smtClean="0">
                <a:solidFill>
                  <a:schemeClr val="tx1"/>
                </a:solidFill>
                <a:latin typeface="Garamond" pitchFamily="18" charset="0"/>
              </a:rPr>
              <a:t>processualprivatisti</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Tributaristi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Tecnologi </a:t>
            </a:r>
            <a:r>
              <a:rPr lang="it-IT" sz="2000" b="1" dirty="0" smtClean="0">
                <a:solidFill>
                  <a:schemeClr val="tx1"/>
                </a:solidFill>
                <a:latin typeface="Garamond" pitchFamily="18" charset="0"/>
              </a:rPr>
              <a:t>e Informatici</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Aziendalisti</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Filosofi</a:t>
            </a:r>
            <a:br>
              <a:rPr lang="it-IT" sz="2000" b="1" dirty="0" smtClean="0">
                <a:solidFill>
                  <a:schemeClr val="tx1"/>
                </a:solidFill>
                <a:latin typeface="Garamond" pitchFamily="18" charset="0"/>
              </a:rPr>
            </a:br>
            <a:r>
              <a:rPr lang="it-IT" sz="2000" b="1" dirty="0">
                <a:solidFill>
                  <a:schemeClr val="tx1"/>
                </a:solidFill>
                <a:latin typeface="Garamond" pitchFamily="18" charset="0"/>
              </a:rPr>
              <a:t/>
            </a:r>
            <a:br>
              <a:rPr lang="it-IT" sz="2000" b="1" dirty="0">
                <a:solidFill>
                  <a:schemeClr val="tx1"/>
                </a:solidFill>
                <a:latin typeface="Garamond" pitchFamily="18" charset="0"/>
              </a:rPr>
            </a:br>
            <a:r>
              <a:rPr lang="it-IT" sz="2000" b="1" dirty="0" smtClean="0">
                <a:solidFill>
                  <a:schemeClr val="accent1">
                    <a:lumMod val="50000"/>
                  </a:schemeClr>
                </a:solidFill>
                <a:latin typeface="Garamond" pitchFamily="18" charset="0"/>
              </a:rPr>
              <a:t>Gli esperti:</a:t>
            </a:r>
            <a:r>
              <a:rPr lang="it-IT" sz="2000" b="1" dirty="0" smtClean="0">
                <a:solidFill>
                  <a:schemeClr val="tx1"/>
                </a:solidFill>
                <a:latin typeface="Garamond" pitchFamily="18" charset="0"/>
              </a:rPr>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avvocati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comunicatori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consulenti </a:t>
            </a:r>
            <a:br>
              <a:rPr lang="it-IT" sz="2000" b="1" dirty="0" smtClean="0">
                <a:solidFill>
                  <a:schemeClr val="tx1"/>
                </a:solidFill>
                <a:latin typeface="Garamond" pitchFamily="18" charset="0"/>
              </a:rPr>
            </a:br>
            <a:r>
              <a:rPr lang="it-IT" sz="2000" b="1" dirty="0" smtClean="0">
                <a:solidFill>
                  <a:schemeClr val="tx1"/>
                </a:solidFill>
                <a:latin typeface="Garamond" pitchFamily="18" charset="0"/>
              </a:rPr>
              <a:t>imprenditori</a:t>
            </a:r>
            <a:r>
              <a:rPr lang="it-IT" sz="2200" b="1" dirty="0">
                <a:latin typeface="Garamond" pitchFamily="18" charset="0"/>
              </a:rPr>
              <a:t/>
            </a:r>
            <a:br>
              <a:rPr lang="it-IT" sz="2200" b="1" dirty="0">
                <a:latin typeface="Garamond" pitchFamily="18" charset="0"/>
              </a:rPr>
            </a:br>
            <a:r>
              <a:rPr lang="it-IT" sz="1600" b="1" dirty="0" smtClean="0">
                <a:latin typeface="Garamond" pitchFamily="18" charset="0"/>
              </a:rPr>
              <a:t/>
            </a:r>
            <a:br>
              <a:rPr lang="it-IT" sz="1600" b="1" dirty="0" smtClean="0">
                <a:latin typeface="Garamond" pitchFamily="18" charset="0"/>
              </a:rPr>
            </a:br>
            <a:r>
              <a:rPr lang="it-IT" sz="1600" b="1" dirty="0">
                <a:latin typeface="Garamond" pitchFamily="18" charset="0"/>
              </a:rPr>
              <a:t/>
            </a:r>
            <a:br>
              <a:rPr lang="it-IT" sz="1600" b="1" dirty="0">
                <a:latin typeface="Garamond" pitchFamily="18" charset="0"/>
              </a:rPr>
            </a:br>
            <a:r>
              <a:rPr lang="it-IT" sz="1600" b="1" dirty="0" smtClean="0">
                <a:latin typeface="Garamond" pitchFamily="18" charset="0"/>
              </a:rPr>
              <a:t/>
            </a:r>
            <a:br>
              <a:rPr lang="it-IT" sz="1600" b="1" dirty="0" smtClean="0">
                <a:latin typeface="Garamond" pitchFamily="18" charset="0"/>
              </a:rPr>
            </a:br>
            <a:r>
              <a:rPr lang="it-IT" sz="1600" b="1" dirty="0">
                <a:latin typeface="Garamond" pitchFamily="18" charset="0"/>
              </a:rPr>
              <a:t/>
            </a:r>
            <a:br>
              <a:rPr lang="it-IT" sz="1600" b="1" dirty="0">
                <a:latin typeface="Garamond" pitchFamily="18" charset="0"/>
              </a:rPr>
            </a:br>
            <a:r>
              <a:rPr lang="it-IT" sz="1600" b="1" dirty="0" smtClean="0">
                <a:latin typeface="Garamond" pitchFamily="18" charset="0"/>
              </a:rPr>
              <a:t/>
            </a:r>
            <a:br>
              <a:rPr lang="it-IT" sz="1600" b="1" dirty="0" smtClean="0">
                <a:latin typeface="Garamond" pitchFamily="18" charset="0"/>
              </a:rPr>
            </a:br>
            <a:r>
              <a:rPr lang="it-IT" sz="1600" b="1" dirty="0">
                <a:latin typeface="Garamond" pitchFamily="18" charset="0"/>
              </a:rPr>
              <a:t/>
            </a:r>
            <a:br>
              <a:rPr lang="it-IT" sz="1600" b="1" dirty="0">
                <a:latin typeface="Garamond" pitchFamily="18" charset="0"/>
              </a:rPr>
            </a:br>
            <a:endParaRPr lang="it-IT" sz="1600" b="1" dirty="0">
              <a:latin typeface="Garamond" pitchFamily="18" charset="0"/>
            </a:endParaRPr>
          </a:p>
        </p:txBody>
      </p:sp>
      <p:sp>
        <p:nvSpPr>
          <p:cNvPr id="3" name="Rettangolo 2"/>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4"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910737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409" y="2564904"/>
            <a:ext cx="9031436" cy="3012153"/>
          </a:xfrm>
        </p:spPr>
        <p:txBody>
          <a:bodyPr>
            <a:noAutofit/>
          </a:bodyPr>
          <a:lstStyle/>
          <a:p>
            <a:pPr algn="just"/>
            <a:r>
              <a:rPr lang="it-IT" sz="2000" b="1" dirty="0">
                <a:solidFill>
                  <a:schemeClr val="tx1"/>
                </a:solidFill>
                <a:latin typeface="Garamond" panose="02020404030301010803" pitchFamily="18" charset="0"/>
              </a:rPr>
              <a:t>ABBA Laura, AGNOLONI Tommaso, ALBI Pasqualino, AMATO Cristina, AMENTA Valentina, ANGELINI Antonella, ATTARDI Giuseppe, BAIARDI Fabrizio, </a:t>
            </a:r>
            <a:r>
              <a:rPr lang="it-IT" sz="2000" b="1" dirty="0" smtClean="0">
                <a:solidFill>
                  <a:schemeClr val="tx1"/>
                </a:solidFill>
                <a:latin typeface="Garamond" panose="02020404030301010803" pitchFamily="18" charset="0"/>
              </a:rPr>
              <a:t>BELLÈ </a:t>
            </a:r>
            <a:r>
              <a:rPr lang="it-IT" sz="2000" b="1" dirty="0">
                <a:solidFill>
                  <a:schemeClr val="tx1"/>
                </a:solidFill>
                <a:latin typeface="Garamond" panose="02020404030301010803" pitchFamily="18" charset="0"/>
              </a:rPr>
              <a:t>Brunella, BUZZI Marina, CINQUINI Lino, CISTERNINO Antonio, </a:t>
            </a:r>
            <a:r>
              <a:rPr lang="it-IT" sz="2000" b="1" dirty="0" smtClean="0">
                <a:solidFill>
                  <a:schemeClr val="tx1"/>
                </a:solidFill>
                <a:latin typeface="Garamond" panose="02020404030301010803" pitchFamily="18" charset="0"/>
              </a:rPr>
              <a:t>COMANDÈ </a:t>
            </a:r>
            <a:r>
              <a:rPr lang="it-IT" sz="2000" b="1" dirty="0">
                <a:solidFill>
                  <a:schemeClr val="tx1"/>
                </a:solidFill>
                <a:latin typeface="Garamond" panose="02020404030301010803" pitchFamily="18" charset="0"/>
              </a:rPr>
              <a:t>Giovanni, CONTI Gian Luca, CREA Camilla, </a:t>
            </a:r>
            <a:r>
              <a:rPr lang="it-IT" sz="2000" b="1" dirty="0" smtClean="0">
                <a:solidFill>
                  <a:schemeClr val="tx1"/>
                </a:solidFill>
                <a:latin typeface="Garamond" panose="02020404030301010803" pitchFamily="18" charset="0"/>
              </a:rPr>
              <a:t>D’ALESSANDRO </a:t>
            </a:r>
            <a:r>
              <a:rPr lang="it-IT" sz="2000" b="1" dirty="0">
                <a:solidFill>
                  <a:schemeClr val="tx1"/>
                </a:solidFill>
                <a:latin typeface="Garamond" panose="02020404030301010803" pitchFamily="18" charset="0"/>
              </a:rPr>
              <a:t>Elena, DEL SOLDATO Arianna, DI CIOMMO Francesco, FABRIS Adriano, FARO Sebastiano, FERRAGINA Paolo, FINOCCHIARO </a:t>
            </a:r>
            <a:r>
              <a:rPr lang="it-IT" sz="2000" b="1" dirty="0" err="1">
                <a:solidFill>
                  <a:schemeClr val="tx1"/>
                </a:solidFill>
                <a:latin typeface="Garamond" panose="02020404030301010803" pitchFamily="18" charset="0"/>
              </a:rPr>
              <a:t>Giusella</a:t>
            </a:r>
            <a:r>
              <a:rPr lang="it-IT" sz="2000" b="1" dirty="0">
                <a:solidFill>
                  <a:schemeClr val="tx1"/>
                </a:solidFill>
                <a:latin typeface="Garamond" panose="02020404030301010803" pitchFamily="18" charset="0"/>
              </a:rPr>
              <a:t>, FROSINI Tommaso Edoardo, GALGANI Benedetta, GARGANI Alberto, GEBREHIWOT Abraham, </a:t>
            </a:r>
            <a:r>
              <a:rPr lang="it-IT" sz="2000" b="1" dirty="0" smtClean="0">
                <a:solidFill>
                  <a:schemeClr val="tx1"/>
                </a:solidFill>
                <a:latin typeface="Garamond" panose="02020404030301010803" pitchFamily="18" charset="0"/>
              </a:rPr>
              <a:t>KUTUFÀ </a:t>
            </a:r>
            <a:r>
              <a:rPr lang="it-IT" sz="2000" b="1" dirty="0">
                <a:solidFill>
                  <a:schemeClr val="tx1"/>
                </a:solidFill>
                <a:latin typeface="Garamond" panose="02020404030301010803" pitchFamily="18" charset="0"/>
              </a:rPr>
              <a:t>Ilaria, LAFORENZA Domenico, LAZZARONI Adriana, MANTELERO Alessandro, MARTINELLI Maurizio, MENCHINI Sergio, </a:t>
            </a:r>
            <a:r>
              <a:rPr lang="it-IT" sz="2000" b="1" dirty="0" smtClean="0">
                <a:solidFill>
                  <a:schemeClr val="tx1"/>
                </a:solidFill>
                <a:latin typeface="Garamond" panose="02020404030301010803" pitchFamily="18" charset="0"/>
              </a:rPr>
              <a:t>NISTICÒ </a:t>
            </a:r>
            <a:r>
              <a:rPr lang="it-IT" sz="2000" b="1" dirty="0">
                <a:solidFill>
                  <a:schemeClr val="tx1"/>
                </a:solidFill>
                <a:latin typeface="Garamond" panose="02020404030301010803" pitchFamily="18" charset="0"/>
              </a:rPr>
              <a:t>Michele, NOTARO Domenico, PANIZZA Saulle, PASSAGLIA Paolo, PASQUINELLI Chiara, PASSARELLI Andrea, PEDRESCHI Dino, PELLECCHIA Enza, PIETRANGELO Marina, POLETTI Dianora, QUIRICI Maria Cristina, ROSSI Rita, RUGGIERI Salvatore, SCORZA Guido, SGANGA Caterina, STRADELLA Elettra, TENUCCI Andrea, TURINI Franco, VENAFRO Emma</a:t>
            </a:r>
            <a:endParaRPr lang="it-IT" sz="2000" b="1" dirty="0">
              <a:solidFill>
                <a:schemeClr val="tx1"/>
              </a:solidFill>
            </a:endParaRPr>
          </a:p>
        </p:txBody>
      </p:sp>
      <p:sp>
        <p:nvSpPr>
          <p:cNvPr id="3" name="Rettangolo 2"/>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4"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2850926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
        <p:nvSpPr>
          <p:cNvPr id="7" name="Titolo 6"/>
          <p:cNvSpPr txBox="1">
            <a:spLocks noGrp="1"/>
          </p:cNvSpPr>
          <p:nvPr>
            <p:ph type="title"/>
          </p:nvPr>
        </p:nvSpPr>
        <p:spPr>
          <a:xfrm>
            <a:off x="755650" y="1052513"/>
            <a:ext cx="6781800" cy="1600200"/>
          </a:xfrm>
          <a:prstGeom prst="rect">
            <a:avLst/>
          </a:prstGeom>
          <a:noFill/>
        </p:spPr>
        <p:txBody>
          <a:bodyPr wrap="square" rtlCol="0">
            <a:spAutoFit/>
          </a:bodyPr>
          <a:lstStyle/>
          <a:p>
            <a:r>
              <a:rPr lang="it-IT" dirty="0" smtClean="0"/>
              <a:t>I professionisti e gli esperti</a:t>
            </a:r>
          </a:p>
          <a:p>
            <a:r>
              <a:rPr lang="it-IT" dirty="0" smtClean="0"/>
              <a:t>ARANGUENA Giulia, BANI Marco, BASILE Gemma, CECCHETTI Alessandro, </a:t>
            </a:r>
          </a:p>
          <a:p>
            <a:r>
              <a:rPr lang="it-IT" dirty="0" smtClean="0"/>
              <a:t>GASPERETTI Marco, CELEGHIN Claudio, DI CORINTO Arturo, GASPERETTI Marco, </a:t>
            </a:r>
          </a:p>
          <a:p>
            <a:r>
              <a:rPr lang="it-IT" dirty="0" smtClean="0"/>
              <a:t>LAZZERETTI Luca, LATTANZI Roberto, MARENGHI Francesco, MARCANTONIO Caterina, </a:t>
            </a:r>
          </a:p>
          <a:p>
            <a:r>
              <a:rPr lang="it-IT" dirty="0" smtClean="0"/>
              <a:t>PIERAZZI Stefania, PIRAS Matteo, SCOPINARO Lucia, VALERINI Fabio, VACIAGO Giuseppe, </a:t>
            </a:r>
          </a:p>
          <a:p>
            <a:r>
              <a:rPr lang="it-IT" dirty="0" smtClean="0"/>
              <a:t>  </a:t>
            </a:r>
          </a:p>
          <a:p>
            <a:endParaRPr lang="it-IT" dirty="0"/>
          </a:p>
          <a:p>
            <a:endParaRPr lang="it-IT" dirty="0" smtClean="0"/>
          </a:p>
          <a:p>
            <a:endParaRPr lang="it-IT" dirty="0"/>
          </a:p>
          <a:p>
            <a:endParaRPr lang="it-IT" dirty="0"/>
          </a:p>
        </p:txBody>
      </p:sp>
      <p:sp>
        <p:nvSpPr>
          <p:cNvPr id="8" name="CasellaDiTesto 7"/>
          <p:cNvSpPr txBox="1"/>
          <p:nvPr/>
        </p:nvSpPr>
        <p:spPr>
          <a:xfrm>
            <a:off x="575048" y="1124744"/>
            <a:ext cx="8568952" cy="4893647"/>
          </a:xfrm>
          <a:prstGeom prst="rect">
            <a:avLst/>
          </a:prstGeom>
          <a:noFill/>
        </p:spPr>
        <p:txBody>
          <a:bodyPr wrap="square" rtlCol="0">
            <a:spAutoFit/>
          </a:bodyPr>
          <a:lstStyle/>
          <a:p>
            <a:r>
              <a:rPr lang="it-IT" sz="2400" b="1" dirty="0" smtClean="0">
                <a:solidFill>
                  <a:schemeClr val="accent1">
                    <a:lumMod val="75000"/>
                  </a:schemeClr>
                </a:solidFill>
                <a:latin typeface="Garamond" pitchFamily="18" charset="0"/>
              </a:rPr>
              <a:t>I professionisti e gli esperti</a:t>
            </a:r>
          </a:p>
          <a:p>
            <a:endParaRPr lang="it-IT" sz="2400" b="1" dirty="0" smtClean="0">
              <a:latin typeface="Garamond" pitchFamily="18" charset="0"/>
            </a:endParaRPr>
          </a:p>
          <a:p>
            <a:r>
              <a:rPr lang="it-IT" sz="2400" b="1" dirty="0" smtClean="0">
                <a:latin typeface="Garamond" pitchFamily="18" charset="0"/>
              </a:rPr>
              <a:t>ARANGUENA Giulia, BANI Marco, BASILE Gemma, CECCHETTI Alessandro, GASPERETTI Marco, </a:t>
            </a:r>
          </a:p>
          <a:p>
            <a:r>
              <a:rPr lang="it-IT" sz="2400" b="1" dirty="0" smtClean="0">
                <a:latin typeface="Garamond" pitchFamily="18" charset="0"/>
              </a:rPr>
              <a:t>CELEGHIN Claudio, DI CORINTO Arturo, </a:t>
            </a:r>
          </a:p>
          <a:p>
            <a:r>
              <a:rPr lang="it-IT" sz="2400" b="1" dirty="0" smtClean="0">
                <a:latin typeface="Garamond" pitchFamily="18" charset="0"/>
              </a:rPr>
              <a:t>GASPERETTI Marco, LAZZERETTI Luca, </a:t>
            </a:r>
          </a:p>
          <a:p>
            <a:r>
              <a:rPr lang="it-IT" sz="2400" b="1" dirty="0" smtClean="0">
                <a:latin typeface="Garamond" pitchFamily="18" charset="0"/>
              </a:rPr>
              <a:t>LATTANZI Roberto, MARENGHI Francesco, MARCANTONIO Caterina, PIERAZZI Stefania, </a:t>
            </a:r>
          </a:p>
          <a:p>
            <a:r>
              <a:rPr lang="it-IT" sz="2400" b="1" dirty="0" smtClean="0">
                <a:latin typeface="Garamond" pitchFamily="18" charset="0"/>
              </a:rPr>
              <a:t>PIRAS Matteo, SCOPINARO Lucia, </a:t>
            </a:r>
          </a:p>
          <a:p>
            <a:r>
              <a:rPr lang="it-IT" sz="2400" b="1" dirty="0" smtClean="0">
                <a:latin typeface="Garamond" pitchFamily="18" charset="0"/>
              </a:rPr>
              <a:t>VALERINI Fabio, VACIAGO Giuseppe</a:t>
            </a:r>
            <a:r>
              <a:rPr lang="it-IT" sz="2400" dirty="0" smtClean="0"/>
              <a:t>  </a:t>
            </a:r>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954662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908720"/>
            <a:ext cx="8748464" cy="936104"/>
          </a:xfrm>
        </p:spPr>
        <p:txBody>
          <a:bodyPr>
            <a:noAutofit/>
          </a:bodyPr>
          <a:lstStyle/>
          <a:p>
            <a:r>
              <a:rPr lang="it-IT" sz="1900" b="1" dirty="0" smtClean="0">
                <a:latin typeface="Garamond" pitchFamily="18" charset="0"/>
              </a:rPr>
              <a:t/>
            </a:r>
            <a:br>
              <a:rPr lang="it-IT" sz="1900" b="1" dirty="0" smtClean="0">
                <a:latin typeface="Garamond" pitchFamily="18" charset="0"/>
              </a:rPr>
            </a:br>
            <a:r>
              <a:rPr lang="it-IT" sz="1900" b="1" dirty="0">
                <a:latin typeface="Garamond" pitchFamily="18" charset="0"/>
              </a:rPr>
              <a:t/>
            </a:r>
            <a:br>
              <a:rPr lang="it-IT" sz="1900" b="1" dirty="0">
                <a:latin typeface="Garamond" pitchFamily="18" charset="0"/>
              </a:rPr>
            </a:br>
            <a:r>
              <a:rPr lang="it-IT" sz="1900" b="1" dirty="0" smtClean="0">
                <a:latin typeface="Garamond" pitchFamily="18" charset="0"/>
              </a:rPr>
              <a:t/>
            </a:r>
            <a:br>
              <a:rPr lang="it-IT" sz="1900" b="1" dirty="0" smtClean="0">
                <a:latin typeface="Garamond" pitchFamily="18" charset="0"/>
              </a:rPr>
            </a:br>
            <a:r>
              <a:rPr lang="it-IT" sz="1900" b="1" dirty="0">
                <a:latin typeface="Garamond" pitchFamily="18" charset="0"/>
              </a:rPr>
              <a:t/>
            </a:r>
            <a:br>
              <a:rPr lang="it-IT" sz="1900" b="1" dirty="0">
                <a:latin typeface="Garamond" pitchFamily="18" charset="0"/>
              </a:rPr>
            </a:br>
            <a:r>
              <a:rPr lang="it-IT" sz="2000" dirty="0">
                <a:latin typeface="Garamond" pitchFamily="18" charset="0"/>
              </a:rPr>
              <a:t/>
            </a:r>
            <a:br>
              <a:rPr lang="it-IT" sz="2000" dirty="0">
                <a:latin typeface="Garamond" pitchFamily="18" charset="0"/>
              </a:rPr>
            </a:br>
            <a:endParaRPr lang="it-IT" sz="2000" dirty="0">
              <a:latin typeface="Garamond" pitchFamily="18" charset="0"/>
            </a:endParaRPr>
          </a:p>
        </p:txBody>
      </p:sp>
      <p:sp>
        <p:nvSpPr>
          <p:cNvPr id="3" name="CasellaDiTesto 2"/>
          <p:cNvSpPr txBox="1"/>
          <p:nvPr/>
        </p:nvSpPr>
        <p:spPr>
          <a:xfrm>
            <a:off x="675020" y="836712"/>
            <a:ext cx="8361476" cy="4308872"/>
          </a:xfrm>
          <a:prstGeom prst="rect">
            <a:avLst/>
          </a:prstGeom>
          <a:noFill/>
        </p:spPr>
        <p:txBody>
          <a:bodyPr wrap="square" rtlCol="0">
            <a:spAutoFit/>
          </a:bodyPr>
          <a:lstStyle/>
          <a:p>
            <a:r>
              <a:rPr lang="it-IT" sz="3200" b="1" dirty="0" smtClean="0">
                <a:solidFill>
                  <a:schemeClr val="accent1">
                    <a:lumMod val="75000"/>
                  </a:schemeClr>
                </a:solidFill>
                <a:latin typeface="Garamond" pitchFamily="18" charset="0"/>
              </a:rPr>
              <a:t>La nostra «prima classe»</a:t>
            </a:r>
            <a:endParaRPr lang="it-IT" sz="3200" b="1" dirty="0" smtClean="0">
              <a:solidFill>
                <a:schemeClr val="accent1"/>
              </a:solidFill>
              <a:latin typeface="Garamond" pitchFamily="18" charset="0"/>
            </a:endParaRPr>
          </a:p>
          <a:p>
            <a:endParaRPr lang="it-IT" sz="3200" b="1" dirty="0">
              <a:latin typeface="Garamond" pitchFamily="18" charset="0"/>
            </a:endParaRPr>
          </a:p>
          <a:p>
            <a:r>
              <a:rPr lang="it-IT" sz="3200" b="1" dirty="0" smtClean="0">
                <a:latin typeface="Garamond" pitchFamily="18" charset="0"/>
              </a:rPr>
              <a:t>12 iscritti</a:t>
            </a:r>
          </a:p>
          <a:p>
            <a:r>
              <a:rPr lang="it-IT" sz="3200" b="1" dirty="0" smtClean="0">
                <a:latin typeface="Garamond" pitchFamily="18" charset="0"/>
              </a:rPr>
              <a:t>11 partecipanti</a:t>
            </a:r>
          </a:p>
          <a:p>
            <a:endParaRPr lang="it-IT" sz="3200" b="1" dirty="0" smtClean="0">
              <a:latin typeface="Garamond" pitchFamily="18" charset="0"/>
            </a:endParaRPr>
          </a:p>
          <a:p>
            <a:r>
              <a:rPr lang="it-IT" sz="3200" b="1" dirty="0" smtClean="0">
                <a:latin typeface="Garamond" pitchFamily="18" charset="0"/>
              </a:rPr>
              <a:t>La provenienza geografica: Toscana e Veneto</a:t>
            </a:r>
          </a:p>
          <a:p>
            <a:r>
              <a:rPr lang="it-IT" sz="3200" b="1" dirty="0" smtClean="0">
                <a:latin typeface="Garamond" pitchFamily="18" charset="0"/>
              </a:rPr>
              <a:t>La formazione: prevalentemente giuridica</a:t>
            </a:r>
          </a:p>
          <a:p>
            <a:r>
              <a:rPr lang="it-IT" sz="3200" b="1" dirty="0" smtClean="0">
                <a:latin typeface="Garamond" pitchFamily="18" charset="0"/>
              </a:rPr>
              <a:t>La qualità e l’entusiasmo: alle stelle!!!</a:t>
            </a:r>
            <a:endParaRPr lang="it-IT" sz="3200" b="1" dirty="0">
              <a:latin typeface="Garamond" pitchFamily="18" charset="0"/>
            </a:endParaRPr>
          </a:p>
          <a:p>
            <a:endParaRPr lang="it-IT" dirty="0"/>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393280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827584" y="764704"/>
            <a:ext cx="6696744" cy="936104"/>
          </a:xfrm>
        </p:spPr>
        <p:txBody>
          <a:bodyPr>
            <a:normAutofit/>
          </a:bodyPr>
          <a:lstStyle/>
          <a:p>
            <a:r>
              <a:rPr lang="it-IT" sz="1800" dirty="0" smtClean="0"/>
              <a:t/>
            </a:r>
            <a:br>
              <a:rPr lang="it-IT" sz="1800" dirty="0" smtClean="0"/>
            </a:br>
            <a:endParaRPr lang="it-IT" sz="1800" dirty="0"/>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
        <p:nvSpPr>
          <p:cNvPr id="2" name="Rettangolo 1"/>
          <p:cNvSpPr/>
          <p:nvPr/>
        </p:nvSpPr>
        <p:spPr>
          <a:xfrm>
            <a:off x="242304" y="522041"/>
            <a:ext cx="8928992" cy="5232202"/>
          </a:xfrm>
          <a:prstGeom prst="rect">
            <a:avLst/>
          </a:prstGeom>
        </p:spPr>
        <p:txBody>
          <a:bodyPr wrap="square">
            <a:spAutoFit/>
          </a:bodyPr>
          <a:lstStyle/>
          <a:p>
            <a:r>
              <a:rPr lang="it-IT" sz="2800" b="1" dirty="0" smtClean="0">
                <a:solidFill>
                  <a:schemeClr val="accent1">
                    <a:lumMod val="75000"/>
                  </a:schemeClr>
                </a:solidFill>
                <a:latin typeface="Garamond" pitchFamily="18" charset="0"/>
              </a:rPr>
              <a:t>I nostri partner </a:t>
            </a:r>
            <a:r>
              <a:rPr lang="it-IT" sz="2550" b="1" dirty="0" smtClean="0">
                <a:latin typeface="Garamond" pitchFamily="18" charset="0"/>
              </a:rPr>
              <a:t>per </a:t>
            </a:r>
            <a:r>
              <a:rPr lang="it-IT" sz="2550" b="1" dirty="0">
                <a:latin typeface="Garamond" pitchFamily="18" charset="0"/>
              </a:rPr>
              <a:t>tirocini, docenze e testimonianze operative: </a:t>
            </a:r>
          </a:p>
          <a:p>
            <a:r>
              <a:rPr lang="it-IT" sz="2550" b="1" dirty="0">
                <a:latin typeface="Garamond" pitchFamily="18" charset="0"/>
              </a:rPr>
              <a:t>CNR-ITTIG di Firenze </a:t>
            </a:r>
          </a:p>
          <a:p>
            <a:r>
              <a:rPr lang="it-IT" sz="2550" b="1" dirty="0">
                <a:latin typeface="Garamond" pitchFamily="18" charset="0"/>
              </a:rPr>
              <a:t>Università di Pisa- Amministrazione e Centri di Servizio</a:t>
            </a:r>
          </a:p>
          <a:p>
            <a:r>
              <a:rPr lang="it-IT" sz="2550" b="1" dirty="0">
                <a:latin typeface="Garamond" pitchFamily="18" charset="0"/>
              </a:rPr>
              <a:t>Scuola Normale Superiore</a:t>
            </a:r>
          </a:p>
          <a:p>
            <a:r>
              <a:rPr lang="it-IT" sz="2550" b="1" dirty="0">
                <a:latin typeface="Garamond" pitchFamily="18" charset="0"/>
              </a:rPr>
              <a:t>Colin &amp; </a:t>
            </a:r>
            <a:r>
              <a:rPr lang="it-IT" sz="2550" b="1" dirty="0" err="1">
                <a:latin typeface="Garamond" pitchFamily="18" charset="0"/>
              </a:rPr>
              <a:t>Partners</a:t>
            </a:r>
            <a:r>
              <a:rPr lang="it-IT" sz="2550" b="1" dirty="0">
                <a:latin typeface="Garamond" pitchFamily="18" charset="0"/>
              </a:rPr>
              <a:t> </a:t>
            </a:r>
            <a:r>
              <a:rPr lang="it-IT" sz="2550" b="1" dirty="0" smtClean="0">
                <a:latin typeface="Garamond" pitchFamily="18" charset="0"/>
              </a:rPr>
              <a:t>- </a:t>
            </a:r>
            <a:r>
              <a:rPr lang="it-IT" sz="2550" b="1" dirty="0">
                <a:latin typeface="Garamond" pitchFamily="18" charset="0"/>
              </a:rPr>
              <a:t>Consulenza Legale Informatica S.r.l. </a:t>
            </a:r>
          </a:p>
          <a:p>
            <a:r>
              <a:rPr lang="it-IT" sz="2550" b="1" dirty="0" err="1">
                <a:latin typeface="Garamond" pitchFamily="18" charset="0"/>
              </a:rPr>
              <a:t>StartsUp</a:t>
            </a:r>
            <a:r>
              <a:rPr lang="it-IT" sz="2550" b="1" dirty="0">
                <a:latin typeface="Garamond" pitchFamily="18" charset="0"/>
              </a:rPr>
              <a:t> S.r.l. </a:t>
            </a:r>
          </a:p>
          <a:p>
            <a:r>
              <a:rPr lang="it-IT" sz="2550" b="1" dirty="0" err="1">
                <a:latin typeface="Garamond" pitchFamily="18" charset="0"/>
              </a:rPr>
              <a:t>Iubenda</a:t>
            </a:r>
            <a:r>
              <a:rPr lang="it-IT" sz="2550" b="1" dirty="0">
                <a:latin typeface="Garamond" pitchFamily="18" charset="0"/>
              </a:rPr>
              <a:t> S.r.l. </a:t>
            </a:r>
          </a:p>
          <a:p>
            <a:r>
              <a:rPr lang="it-IT" sz="2550" b="1" dirty="0" err="1">
                <a:latin typeface="Garamond" pitchFamily="18" charset="0"/>
              </a:rPr>
              <a:t>Hey</a:t>
            </a:r>
            <a:r>
              <a:rPr lang="it-IT" sz="2550" b="1" dirty="0">
                <a:latin typeface="Garamond" pitchFamily="18" charset="0"/>
              </a:rPr>
              <a:t> </a:t>
            </a:r>
            <a:r>
              <a:rPr lang="it-IT" sz="2550" b="1" dirty="0" err="1">
                <a:latin typeface="Garamond" pitchFamily="18" charset="0"/>
              </a:rPr>
              <a:t>Com</a:t>
            </a:r>
            <a:r>
              <a:rPr lang="it-IT" sz="2550" b="1" dirty="0">
                <a:latin typeface="Garamond" pitchFamily="18" charset="0"/>
              </a:rPr>
              <a:t> S.r.l. </a:t>
            </a:r>
          </a:p>
          <a:p>
            <a:r>
              <a:rPr lang="it-IT" sz="2550" b="1" dirty="0">
                <a:latin typeface="Garamond" pitchFamily="18" charset="0"/>
              </a:rPr>
              <a:t>Studio legale </a:t>
            </a:r>
            <a:r>
              <a:rPr lang="it-IT" sz="2550" b="1" dirty="0" err="1">
                <a:latin typeface="Garamond" pitchFamily="18" charset="0"/>
              </a:rPr>
              <a:t>Turini</a:t>
            </a:r>
            <a:r>
              <a:rPr lang="it-IT" sz="2550" b="1" dirty="0">
                <a:latin typeface="Garamond" pitchFamily="18" charset="0"/>
              </a:rPr>
              <a:t> -</a:t>
            </a:r>
            <a:r>
              <a:rPr lang="it-IT" sz="2550" b="1" dirty="0" smtClean="0">
                <a:latin typeface="Garamond" pitchFamily="18" charset="0"/>
              </a:rPr>
              <a:t> </a:t>
            </a:r>
            <a:r>
              <a:rPr lang="it-IT" sz="2550" b="1" dirty="0">
                <a:latin typeface="Garamond" pitchFamily="18" charset="0"/>
              </a:rPr>
              <a:t>Firenze</a:t>
            </a:r>
          </a:p>
          <a:p>
            <a:endParaRPr lang="it-IT" sz="2550" b="1" dirty="0">
              <a:latin typeface="Garamond" pitchFamily="18" charset="0"/>
            </a:endParaRPr>
          </a:p>
          <a:p>
            <a:r>
              <a:rPr lang="it-IT" sz="2550" b="1" dirty="0">
                <a:latin typeface="Garamond" pitchFamily="18" charset="0"/>
              </a:rPr>
              <a:t>Master convenzionato con Fondazione Scuola Forense Alto Tirreno</a:t>
            </a:r>
          </a:p>
        </p:txBody>
      </p:sp>
    </p:spTree>
    <p:extLst>
      <p:ext uri="{BB962C8B-B14F-4D97-AF65-F5344CB8AC3E}">
        <p14:creationId xmlns:p14="http://schemas.microsoft.com/office/powerpoint/2010/main" val="356337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7357" y="4581128"/>
            <a:ext cx="8964488" cy="1008112"/>
          </a:xfrm>
        </p:spPr>
        <p:txBody>
          <a:bodyPr>
            <a:noAutofit/>
          </a:bodyPr>
          <a:lstStyle/>
          <a:p>
            <a:r>
              <a:rPr lang="it-IT" sz="2050" b="1" dirty="0" smtClean="0">
                <a:solidFill>
                  <a:schemeClr val="tx1"/>
                </a:solidFill>
                <a:latin typeface="Garamond" pitchFamily="18" charset="0"/>
              </a:rPr>
              <a:t>Perché un Master su questi temi? </a:t>
            </a:r>
            <a:br>
              <a:rPr lang="it-IT" sz="2050" b="1" dirty="0" smtClean="0">
                <a:solidFill>
                  <a:schemeClr val="tx1"/>
                </a:solidFill>
                <a:latin typeface="Garamond" pitchFamily="18" charset="0"/>
              </a:rPr>
            </a:br>
            <a:r>
              <a:rPr lang="it-IT" sz="2050" b="1" dirty="0" smtClean="0">
                <a:solidFill>
                  <a:schemeClr val="tx1"/>
                </a:solidFill>
                <a:latin typeface="Garamond" pitchFamily="18" charset="0"/>
              </a:rPr>
              <a:t/>
            </a:r>
            <a:br>
              <a:rPr lang="it-IT" sz="2050" b="1" dirty="0" smtClean="0">
                <a:solidFill>
                  <a:schemeClr val="tx1"/>
                </a:solidFill>
                <a:latin typeface="Garamond" pitchFamily="18" charset="0"/>
              </a:rPr>
            </a:br>
            <a:r>
              <a:rPr lang="it-IT" sz="2050" b="1" dirty="0" smtClean="0">
                <a:solidFill>
                  <a:schemeClr val="tx1"/>
                </a:solidFill>
                <a:latin typeface="Garamond" pitchFamily="18" charset="0"/>
              </a:rPr>
              <a:t>Quali i suoi principali </a:t>
            </a:r>
            <a:r>
              <a:rPr lang="it-IT" sz="2050" b="1" dirty="0" smtClean="0">
                <a:solidFill>
                  <a:schemeClr val="accent1">
                    <a:lumMod val="75000"/>
                  </a:schemeClr>
                </a:solidFill>
                <a:latin typeface="Garamond" pitchFamily="18" charset="0"/>
              </a:rPr>
              <a:t>obiettivi formativi</a:t>
            </a:r>
            <a:r>
              <a:rPr lang="it-IT" sz="2050" b="1" dirty="0" smtClean="0">
                <a:solidFill>
                  <a:schemeClr val="tx1"/>
                </a:solidFill>
                <a:latin typeface="Garamond" pitchFamily="18" charset="0"/>
              </a:rPr>
              <a:t>?</a:t>
            </a:r>
            <a:r>
              <a:rPr lang="it-IT" sz="2050" b="1" dirty="0">
                <a:solidFill>
                  <a:schemeClr val="tx1"/>
                </a:solidFill>
                <a:latin typeface="Garamond" pitchFamily="18" charset="0"/>
              </a:rPr>
              <a:t/>
            </a:r>
            <a:br>
              <a:rPr lang="it-IT" sz="2050" b="1" dirty="0">
                <a:solidFill>
                  <a:schemeClr val="tx1"/>
                </a:solidFill>
                <a:latin typeface="Garamond" pitchFamily="18" charset="0"/>
              </a:rPr>
            </a:br>
            <a:r>
              <a:rPr lang="it-IT" sz="2050" b="1" dirty="0">
                <a:solidFill>
                  <a:schemeClr val="tx1"/>
                </a:solidFill>
                <a:latin typeface="Garamond" pitchFamily="18" charset="0"/>
              </a:rPr>
              <a:t>- interconnessione delle conoscenze, acquisite in studi universitari di </a:t>
            </a:r>
            <a:r>
              <a:rPr lang="it-IT" sz="2050" b="1" dirty="0" smtClean="0">
                <a:solidFill>
                  <a:schemeClr val="tx1"/>
                </a:solidFill>
                <a:latin typeface="Garamond" pitchFamily="18" charset="0"/>
              </a:rPr>
              <a:t>diverso orientamento, non solo giuridico; </a:t>
            </a:r>
            <a:br>
              <a:rPr lang="it-IT" sz="2050" b="1" dirty="0" smtClean="0">
                <a:solidFill>
                  <a:schemeClr val="tx1"/>
                </a:solidFill>
                <a:latin typeface="Garamond" pitchFamily="18" charset="0"/>
              </a:rPr>
            </a:br>
            <a:r>
              <a:rPr lang="it-IT" sz="2050" b="1" dirty="0" smtClean="0">
                <a:solidFill>
                  <a:schemeClr val="tx1"/>
                </a:solidFill>
                <a:latin typeface="Garamond" pitchFamily="18" charset="0"/>
              </a:rPr>
              <a:t>- </a:t>
            </a:r>
            <a:r>
              <a:rPr lang="it-IT" sz="2050" b="1" dirty="0">
                <a:solidFill>
                  <a:schemeClr val="tx1"/>
                </a:solidFill>
                <a:latin typeface="Garamond" pitchFamily="18" charset="0"/>
              </a:rPr>
              <a:t>sviluppo delle capacità critiche riferite alla rete nella sua globalità, </a:t>
            </a:r>
            <a:r>
              <a:rPr lang="it-IT" sz="2050" b="1" dirty="0" smtClean="0">
                <a:solidFill>
                  <a:schemeClr val="tx1"/>
                </a:solidFill>
                <a:latin typeface="Garamond" pitchFamily="18" charset="0"/>
              </a:rPr>
              <a:t>sul </a:t>
            </a:r>
            <a:r>
              <a:rPr lang="it-IT" sz="2050" b="1" dirty="0">
                <a:solidFill>
                  <a:schemeClr val="tx1"/>
                </a:solidFill>
                <a:latin typeface="Garamond" pitchFamily="18" charset="0"/>
              </a:rPr>
              <a:t>presupposto che la complessità di Internet sfugge a un inquadramento fondato sulle competenze acquisibili nei singoli corsi </a:t>
            </a:r>
            <a:r>
              <a:rPr lang="it-IT" sz="2050" b="1" dirty="0" smtClean="0">
                <a:solidFill>
                  <a:schemeClr val="tx1"/>
                </a:solidFill>
                <a:latin typeface="Garamond" pitchFamily="18" charset="0"/>
              </a:rPr>
              <a:t>universitari ma anche in percorsi lavorativi;</a:t>
            </a:r>
            <a:r>
              <a:rPr lang="it-IT" sz="2050" b="1" dirty="0">
                <a:solidFill>
                  <a:schemeClr val="tx1"/>
                </a:solidFill>
                <a:latin typeface="Garamond" pitchFamily="18" charset="0"/>
              </a:rPr>
              <a:t/>
            </a:r>
            <a:br>
              <a:rPr lang="it-IT" sz="2050" b="1" dirty="0">
                <a:solidFill>
                  <a:schemeClr val="tx1"/>
                </a:solidFill>
                <a:latin typeface="Garamond" pitchFamily="18" charset="0"/>
              </a:rPr>
            </a:br>
            <a:r>
              <a:rPr lang="it-IT" sz="2050" b="1" dirty="0">
                <a:solidFill>
                  <a:schemeClr val="tx1"/>
                </a:solidFill>
                <a:latin typeface="Garamond" pitchFamily="18" charset="0"/>
              </a:rPr>
              <a:t>- specializzazione sulle problematiche innescate dalla rete e dal suo sviluppo, grazie all’approfondimento dei singoli temi proposti</a:t>
            </a:r>
            <a:r>
              <a:rPr lang="it-IT" sz="2050" b="1" dirty="0" smtClean="0">
                <a:solidFill>
                  <a:schemeClr val="tx1"/>
                </a:solidFill>
                <a:latin typeface="Garamond" pitchFamily="18" charset="0"/>
              </a:rPr>
              <a:t>.</a:t>
            </a:r>
            <a:r>
              <a:rPr lang="it-IT" sz="2050" b="1" dirty="0">
                <a:solidFill>
                  <a:schemeClr val="tx1"/>
                </a:solidFill>
                <a:latin typeface="Garamond" pitchFamily="18" charset="0"/>
              </a:rPr>
              <a:t/>
            </a:r>
            <a:br>
              <a:rPr lang="it-IT" sz="2050" b="1" dirty="0">
                <a:solidFill>
                  <a:schemeClr val="tx1"/>
                </a:solidFill>
                <a:latin typeface="Garamond" pitchFamily="18" charset="0"/>
              </a:rPr>
            </a:br>
            <a:r>
              <a:rPr lang="it-IT" sz="2050" b="1" dirty="0" smtClean="0">
                <a:solidFill>
                  <a:schemeClr val="tx1"/>
                </a:solidFill>
                <a:latin typeface="Garamond" pitchFamily="18" charset="0"/>
              </a:rPr>
              <a:t/>
            </a:r>
            <a:br>
              <a:rPr lang="it-IT" sz="2050" b="1" dirty="0" smtClean="0">
                <a:solidFill>
                  <a:schemeClr val="tx1"/>
                </a:solidFill>
                <a:latin typeface="Garamond" pitchFamily="18" charset="0"/>
              </a:rPr>
            </a:br>
            <a:r>
              <a:rPr lang="it-IT" sz="2050" b="1" dirty="0" smtClean="0">
                <a:solidFill>
                  <a:schemeClr val="accent1">
                    <a:lumMod val="75000"/>
                  </a:schemeClr>
                </a:solidFill>
                <a:latin typeface="Garamond" pitchFamily="18" charset="0"/>
              </a:rPr>
              <a:t>Approccio interdisciplinare </a:t>
            </a:r>
            <a:r>
              <a:rPr lang="it-IT" sz="2050" b="1" dirty="0" smtClean="0">
                <a:solidFill>
                  <a:schemeClr val="tx1"/>
                </a:solidFill>
                <a:latin typeface="Garamond" panose="02020404030301010803" pitchFamily="18" charset="0"/>
              </a:rPr>
              <a:t>nello </a:t>
            </a:r>
            <a:r>
              <a:rPr lang="it-IT" sz="2050" b="1" dirty="0">
                <a:solidFill>
                  <a:schemeClr val="tx1"/>
                </a:solidFill>
                <a:latin typeface="Garamond" panose="02020404030301010803" pitchFamily="18" charset="0"/>
              </a:rPr>
              <a:t>studio di una </a:t>
            </a:r>
            <a:r>
              <a:rPr lang="it-IT" sz="2050" b="1" dirty="0" smtClean="0">
                <a:solidFill>
                  <a:schemeClr val="tx1"/>
                </a:solidFill>
                <a:latin typeface="Garamond" panose="02020404030301010803" pitchFamily="18" charset="0"/>
              </a:rPr>
              <a:t>tematica in </a:t>
            </a:r>
            <a:r>
              <a:rPr lang="it-IT" sz="2050" b="1" dirty="0">
                <a:solidFill>
                  <a:schemeClr val="tx1"/>
                </a:solidFill>
                <a:latin typeface="Garamond" panose="02020404030301010803" pitchFamily="18" charset="0"/>
              </a:rPr>
              <a:t>cui le problematiche giuridiche, sociologiche, economico-aziendalistiche non possono essere colte nella loro essenza senza un </a:t>
            </a:r>
            <a:r>
              <a:rPr lang="it-IT" sz="2050" b="1" i="1" dirty="0">
                <a:solidFill>
                  <a:schemeClr val="tx1"/>
                </a:solidFill>
                <a:latin typeface="Garamond" panose="02020404030301010803" pitchFamily="18" charset="0"/>
              </a:rPr>
              <a:t>background</a:t>
            </a:r>
            <a:r>
              <a:rPr lang="it-IT" sz="2050" b="1" dirty="0">
                <a:solidFill>
                  <a:schemeClr val="tx1"/>
                </a:solidFill>
                <a:latin typeface="Garamond" panose="02020404030301010803" pitchFamily="18" charset="0"/>
              </a:rPr>
              <a:t> di tipo informatico. </a:t>
            </a: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116642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14551"/>
            <a:ext cx="8640960" cy="5695528"/>
          </a:xfrm>
        </p:spPr>
        <p:txBody>
          <a:bodyPr>
            <a:normAutofit/>
          </a:bodyPr>
          <a:lstStyle/>
          <a:p>
            <a:r>
              <a:rPr lang="it-IT" sz="2400" b="1" dirty="0">
                <a:solidFill>
                  <a:schemeClr val="accent1">
                    <a:lumMod val="75000"/>
                  </a:schemeClr>
                </a:solidFill>
                <a:latin typeface="Garamond" pitchFamily="18" charset="0"/>
              </a:rPr>
              <a:t>L’ambito occupazionale</a:t>
            </a:r>
            <a:r>
              <a:rPr lang="it-IT" sz="2400" b="1" dirty="0">
                <a:latin typeface="Garamond" pitchFamily="18" charset="0"/>
              </a:rPr>
              <a:t/>
            </a:r>
            <a:br>
              <a:rPr lang="it-IT" sz="2400" b="1" dirty="0">
                <a:latin typeface="Garamond" pitchFamily="18" charset="0"/>
              </a:rPr>
            </a:br>
            <a:r>
              <a:rPr lang="it-IT" sz="2200" b="1" dirty="0" smtClean="0">
                <a:solidFill>
                  <a:schemeClr val="tx1"/>
                </a:solidFill>
                <a:latin typeface="Garamond" panose="02020404030301010803" pitchFamily="18" charset="0"/>
              </a:rPr>
              <a:t>- </a:t>
            </a:r>
            <a:r>
              <a:rPr lang="it-IT" sz="2200" b="1" dirty="0">
                <a:solidFill>
                  <a:schemeClr val="tx1"/>
                </a:solidFill>
                <a:latin typeface="Garamond" panose="02020404030301010803" pitchFamily="18" charset="0"/>
              </a:rPr>
              <a:t>avvocati specializzati nel diritto della rete e soggetti in grado di fornire consulenza di tipo legale-informatico in diversi settori (ad esempio, </a:t>
            </a:r>
            <a:r>
              <a:rPr lang="it-IT" sz="2200" b="1" i="1" dirty="0">
                <a:solidFill>
                  <a:schemeClr val="tx1"/>
                </a:solidFill>
                <a:latin typeface="Garamond" panose="02020404030301010803" pitchFamily="18" charset="0"/>
              </a:rPr>
              <a:t>privacy policy, cyber </a:t>
            </a:r>
            <a:r>
              <a:rPr lang="it-IT" sz="2200" b="1" i="1" dirty="0" err="1">
                <a:solidFill>
                  <a:schemeClr val="tx1"/>
                </a:solidFill>
                <a:latin typeface="Garamond" panose="02020404030301010803" pitchFamily="18" charset="0"/>
              </a:rPr>
              <a:t>risk</a:t>
            </a:r>
            <a:r>
              <a:rPr lang="it-IT" sz="2200" b="1" i="1" dirty="0">
                <a:solidFill>
                  <a:schemeClr val="tx1"/>
                </a:solidFill>
                <a:latin typeface="Garamond" panose="02020404030301010803" pitchFamily="18" charset="0"/>
              </a:rPr>
              <a:t>, </a:t>
            </a:r>
            <a:r>
              <a:rPr lang="it-IT" sz="2200" b="1" i="1" dirty="0" err="1">
                <a:solidFill>
                  <a:schemeClr val="tx1"/>
                </a:solidFill>
                <a:latin typeface="Garamond" panose="02020404030301010803" pitchFamily="18" charset="0"/>
              </a:rPr>
              <a:t>intellectual</a:t>
            </a:r>
            <a:r>
              <a:rPr lang="it-IT" sz="2200" b="1" i="1" dirty="0">
                <a:solidFill>
                  <a:schemeClr val="tx1"/>
                </a:solidFill>
                <a:latin typeface="Garamond" panose="02020404030301010803" pitchFamily="18" charset="0"/>
              </a:rPr>
              <a:t> </a:t>
            </a:r>
            <a:r>
              <a:rPr lang="it-IT" sz="2200" b="1" i="1" dirty="0" err="1">
                <a:solidFill>
                  <a:schemeClr val="tx1"/>
                </a:solidFill>
                <a:latin typeface="Garamond" panose="02020404030301010803" pitchFamily="18" charset="0"/>
              </a:rPr>
              <a:t>property</a:t>
            </a:r>
            <a:r>
              <a:rPr lang="it-IT" sz="2200" b="1" i="1" dirty="0">
                <a:solidFill>
                  <a:schemeClr val="tx1"/>
                </a:solidFill>
                <a:latin typeface="Garamond" panose="02020404030301010803" pitchFamily="18" charset="0"/>
              </a:rPr>
              <a:t>, e-commerce, e-</a:t>
            </a:r>
            <a:r>
              <a:rPr lang="it-IT" sz="2200" b="1" i="1" dirty="0" err="1">
                <a:solidFill>
                  <a:schemeClr val="tx1"/>
                </a:solidFill>
                <a:latin typeface="Garamond" panose="02020404030301010803" pitchFamily="18" charset="0"/>
              </a:rPr>
              <a:t>procurement</a:t>
            </a:r>
            <a:r>
              <a:rPr lang="it-IT" sz="2200" b="1" dirty="0">
                <a:solidFill>
                  <a:schemeClr val="tx1"/>
                </a:solidFill>
                <a:latin typeface="Garamond" panose="02020404030301010803" pitchFamily="18" charset="0"/>
              </a:rPr>
              <a:t> ecc.);</a:t>
            </a:r>
            <a:br>
              <a:rPr lang="it-IT" sz="2200" b="1" dirty="0">
                <a:solidFill>
                  <a:schemeClr val="tx1"/>
                </a:solidFill>
                <a:latin typeface="Garamond" panose="02020404030301010803" pitchFamily="18" charset="0"/>
              </a:rPr>
            </a:br>
            <a:r>
              <a:rPr lang="it-IT" sz="2200" b="1" dirty="0">
                <a:solidFill>
                  <a:schemeClr val="tx1"/>
                </a:solidFill>
                <a:latin typeface="Garamond" panose="02020404030301010803" pitchFamily="18" charset="0"/>
              </a:rPr>
              <a:t>- figure professionali esperte nelle problematiche relative all’informatica ed </a:t>
            </a:r>
            <a:r>
              <a:rPr lang="it-IT" sz="2200" b="1" dirty="0" smtClean="0">
                <a:solidFill>
                  <a:schemeClr val="tx1"/>
                </a:solidFill>
                <a:latin typeface="Garamond" panose="02020404030301010803" pitchFamily="18" charset="0"/>
              </a:rPr>
              <a:t>alla </a:t>
            </a:r>
            <a:r>
              <a:rPr lang="it-IT" sz="2200" b="1" dirty="0">
                <a:solidFill>
                  <a:schemeClr val="tx1"/>
                </a:solidFill>
                <a:latin typeface="Garamond" panose="02020404030301010803" pitchFamily="18" charset="0"/>
              </a:rPr>
              <a:t>comunicazione, da inserire negli uffici legali, affari generali e </a:t>
            </a:r>
            <a:r>
              <a:rPr lang="it-IT" sz="2200" b="1" i="1" dirty="0">
                <a:solidFill>
                  <a:schemeClr val="tx1"/>
                </a:solidFill>
                <a:latin typeface="Garamond" panose="02020404030301010803" pitchFamily="18" charset="0"/>
              </a:rPr>
              <a:t>marketing</a:t>
            </a:r>
            <a:r>
              <a:rPr lang="it-IT" sz="2200" b="1" dirty="0">
                <a:solidFill>
                  <a:schemeClr val="tx1"/>
                </a:solidFill>
                <a:latin typeface="Garamond" panose="02020404030301010803" pitchFamily="18" charset="0"/>
              </a:rPr>
              <a:t> di società ed enti privati che operano nei settori afferenti alle nuove tecnologie ed esperti da inserire in contesti innovativi anche propri di società o enti non </a:t>
            </a:r>
            <a:r>
              <a:rPr lang="it-IT" sz="2200" b="1" i="1" dirty="0">
                <a:solidFill>
                  <a:schemeClr val="tx1"/>
                </a:solidFill>
                <a:latin typeface="Garamond" panose="02020404030301010803" pitchFamily="18" charset="0"/>
              </a:rPr>
              <a:t>hi-tech</a:t>
            </a:r>
            <a:r>
              <a:rPr lang="it-IT" sz="2200" b="1" dirty="0">
                <a:solidFill>
                  <a:schemeClr val="tx1"/>
                </a:solidFill>
                <a:latin typeface="Garamond" panose="02020404030301010803" pitchFamily="18" charset="0"/>
              </a:rPr>
              <a:t> (come nell’</a:t>
            </a:r>
            <a:r>
              <a:rPr lang="it-IT" sz="2200" b="1" i="1" dirty="0">
                <a:solidFill>
                  <a:schemeClr val="tx1"/>
                </a:solidFill>
                <a:latin typeface="Garamond" panose="02020404030301010803" pitchFamily="18" charset="0"/>
              </a:rPr>
              <a:t>e-banking</a:t>
            </a:r>
            <a:r>
              <a:rPr lang="it-IT" sz="2200" b="1" dirty="0">
                <a:solidFill>
                  <a:schemeClr val="tx1"/>
                </a:solidFill>
                <a:latin typeface="Garamond" panose="02020404030301010803" pitchFamily="18" charset="0"/>
              </a:rPr>
              <a:t>);</a:t>
            </a:r>
            <a:br>
              <a:rPr lang="it-IT" sz="2200" b="1" dirty="0">
                <a:solidFill>
                  <a:schemeClr val="tx1"/>
                </a:solidFill>
                <a:latin typeface="Garamond" panose="02020404030301010803" pitchFamily="18" charset="0"/>
              </a:rPr>
            </a:br>
            <a:r>
              <a:rPr lang="it-IT" sz="2200" b="1" dirty="0">
                <a:solidFill>
                  <a:schemeClr val="tx1"/>
                </a:solidFill>
                <a:latin typeface="Garamond" panose="02020404030301010803" pitchFamily="18" charset="0"/>
              </a:rPr>
              <a:t>- professionisti, anche di tipo dirigenziale, in grado di trovare collocazione all’interno della pubblica amministrazione o di prestare collaborazione alla pubblica amministrazione o a società pubbliche </a:t>
            </a:r>
            <a:r>
              <a:rPr lang="it-IT" sz="2200" b="1" dirty="0" smtClean="0">
                <a:solidFill>
                  <a:schemeClr val="tx1"/>
                </a:solidFill>
                <a:latin typeface="Garamond" panose="02020404030301010803" pitchFamily="18" charset="0"/>
              </a:rPr>
              <a:t>su </a:t>
            </a:r>
            <a:r>
              <a:rPr lang="it-IT" sz="2200" b="1" dirty="0">
                <a:solidFill>
                  <a:schemeClr val="tx1"/>
                </a:solidFill>
                <a:latin typeface="Garamond" panose="02020404030301010803" pitchFamily="18" charset="0"/>
              </a:rPr>
              <a:t>aspetti di informatizzazione, trasparenza e digitalizzazione.</a:t>
            </a:r>
            <a:r>
              <a:rPr lang="it-IT" sz="2200" b="1" dirty="0">
                <a:latin typeface="Garamond" panose="02020404030301010803" pitchFamily="18" charset="0"/>
              </a:rPr>
              <a:t/>
            </a:r>
            <a:br>
              <a:rPr lang="it-IT" sz="2200" b="1" dirty="0">
                <a:latin typeface="Garamond" panose="02020404030301010803" pitchFamily="18" charset="0"/>
              </a:rPr>
            </a:br>
            <a:endParaRPr lang="it-IT" sz="2200" b="1" dirty="0">
              <a:latin typeface="Garamond" panose="02020404030301010803" pitchFamily="18" charset="0"/>
            </a:endParaRPr>
          </a:p>
        </p:txBody>
      </p:sp>
      <p:sp>
        <p:nvSpPr>
          <p:cNvPr id="3" name="Rettangolo 2"/>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4"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1851"/>
            <a:ext cx="9144000" cy="692497"/>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a:latin typeface="Garamond" pitchFamily="18" charset="0"/>
            </a:endParaRPr>
          </a:p>
        </p:txBody>
      </p:sp>
    </p:spTree>
    <p:extLst>
      <p:ext uri="{BB962C8B-B14F-4D97-AF65-F5344CB8AC3E}">
        <p14:creationId xmlns:p14="http://schemas.microsoft.com/office/powerpoint/2010/main" val="2279808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190" y="93571"/>
            <a:ext cx="9073008" cy="5506888"/>
          </a:xfrm>
        </p:spPr>
        <p:txBody>
          <a:bodyPr>
            <a:normAutofit/>
          </a:bodyPr>
          <a:lstStyle/>
          <a:p>
            <a:r>
              <a:rPr lang="it-IT" sz="2800" b="1" dirty="0" smtClean="0">
                <a:solidFill>
                  <a:schemeClr val="accent1">
                    <a:lumMod val="75000"/>
                  </a:schemeClr>
                </a:solidFill>
                <a:latin typeface="Garamond" pitchFamily="18" charset="0"/>
              </a:rPr>
              <a:t>Il progetto didattico</a:t>
            </a:r>
            <a:br>
              <a:rPr lang="it-IT" sz="2800" b="1" dirty="0" smtClean="0">
                <a:solidFill>
                  <a:schemeClr val="accent1">
                    <a:lumMod val="75000"/>
                  </a:schemeClr>
                </a:solidFill>
                <a:latin typeface="Garamond" pitchFamily="18" charset="0"/>
              </a:rPr>
            </a:br>
            <a:r>
              <a:rPr lang="it-IT" sz="2700" b="1" dirty="0">
                <a:latin typeface="Garamond" pitchFamily="18" charset="0"/>
              </a:rPr>
              <a:t/>
            </a:r>
            <a:br>
              <a:rPr lang="it-IT" sz="2700" b="1" dirty="0">
                <a:latin typeface="Garamond" pitchFamily="18" charset="0"/>
              </a:rPr>
            </a:br>
            <a:r>
              <a:rPr lang="it-IT" sz="2700" b="1" dirty="0">
                <a:solidFill>
                  <a:schemeClr val="tx1"/>
                </a:solidFill>
                <a:latin typeface="Garamond" pitchFamily="18" charset="0"/>
              </a:rPr>
              <a:t>I moduli </a:t>
            </a:r>
            <a:r>
              <a:rPr lang="it-IT" sz="2700" b="1" dirty="0" smtClean="0">
                <a:solidFill>
                  <a:schemeClr val="tx1"/>
                </a:solidFill>
                <a:latin typeface="Garamond" pitchFamily="18" charset="0"/>
              </a:rPr>
              <a:t>introduttivi:</a:t>
            </a:r>
            <a:r>
              <a:rPr lang="it-IT" sz="2700" b="1" dirty="0">
                <a:solidFill>
                  <a:schemeClr val="tx1"/>
                </a:solidFill>
                <a:latin typeface="Garamond" pitchFamily="18" charset="0"/>
              </a:rPr>
              <a:t/>
            </a:r>
            <a:br>
              <a:rPr lang="it-IT" sz="2700" b="1" dirty="0">
                <a:solidFill>
                  <a:schemeClr val="tx1"/>
                </a:solidFill>
                <a:latin typeface="Garamond" pitchFamily="18" charset="0"/>
              </a:rPr>
            </a:br>
            <a:r>
              <a:rPr lang="it-IT" sz="2700" b="1" dirty="0">
                <a:solidFill>
                  <a:schemeClr val="tx1"/>
                </a:solidFill>
                <a:latin typeface="Garamond" pitchFamily="18" charset="0"/>
              </a:rPr>
              <a:t/>
            </a:r>
            <a:br>
              <a:rPr lang="it-IT" sz="2700" b="1" dirty="0">
                <a:solidFill>
                  <a:schemeClr val="tx1"/>
                </a:solidFill>
                <a:latin typeface="Garamond" pitchFamily="18" charset="0"/>
              </a:rPr>
            </a:br>
            <a:r>
              <a:rPr lang="it-IT" sz="2700" b="1" dirty="0" smtClean="0">
                <a:solidFill>
                  <a:schemeClr val="tx1"/>
                </a:solidFill>
                <a:latin typeface="Garamond" pitchFamily="18" charset="0"/>
              </a:rPr>
              <a:t>1. </a:t>
            </a:r>
            <a:r>
              <a:rPr lang="it-IT" sz="2700" b="1" u="sng" dirty="0" smtClean="0">
                <a:solidFill>
                  <a:schemeClr val="tx1"/>
                </a:solidFill>
                <a:latin typeface="Garamond" pitchFamily="18" charset="0"/>
              </a:rPr>
              <a:t>Internet </a:t>
            </a:r>
            <a:r>
              <a:rPr lang="it-IT" sz="2700" b="1" u="sng" dirty="0" err="1">
                <a:solidFill>
                  <a:schemeClr val="tx1"/>
                </a:solidFill>
                <a:latin typeface="Garamond" pitchFamily="18" charset="0"/>
              </a:rPr>
              <a:t>Governance</a:t>
            </a:r>
            <a:r>
              <a:rPr lang="it-IT" sz="2700" b="1" dirty="0">
                <a:solidFill>
                  <a:schemeClr val="tx1"/>
                </a:solidFill>
                <a:latin typeface="Garamond" pitchFamily="18" charset="0"/>
              </a:rPr>
              <a:t> - Conoscenze relative alla nascita e alla filosofia dell’Internet; </a:t>
            </a:r>
            <a:r>
              <a:rPr lang="it-IT" sz="2700" b="1" dirty="0" smtClean="0">
                <a:solidFill>
                  <a:schemeClr val="tx1"/>
                </a:solidFill>
                <a:latin typeface="Garamond" pitchFamily="18" charset="0"/>
              </a:rPr>
              <a:t>analisi </a:t>
            </a:r>
            <a:r>
              <a:rPr lang="it-IT" sz="2700" b="1" dirty="0">
                <a:solidFill>
                  <a:schemeClr val="tx1"/>
                </a:solidFill>
                <a:latin typeface="Garamond" pitchFamily="18" charset="0"/>
              </a:rPr>
              <a:t>della </a:t>
            </a:r>
            <a:r>
              <a:rPr lang="it-IT" sz="2700" b="1" i="1" dirty="0" err="1">
                <a:solidFill>
                  <a:schemeClr val="tx1"/>
                </a:solidFill>
                <a:latin typeface="Garamond" pitchFamily="18" charset="0"/>
              </a:rPr>
              <a:t>governance</a:t>
            </a:r>
            <a:r>
              <a:rPr lang="it-IT" sz="2700" b="1" dirty="0">
                <a:solidFill>
                  <a:schemeClr val="tx1"/>
                </a:solidFill>
                <a:latin typeface="Garamond" pitchFamily="18" charset="0"/>
              </a:rPr>
              <a:t> della rete e delle fonti normative e para-normative che la regolano</a:t>
            </a:r>
            <a:br>
              <a:rPr lang="it-IT" sz="2700" b="1" dirty="0">
                <a:solidFill>
                  <a:schemeClr val="tx1"/>
                </a:solidFill>
                <a:latin typeface="Garamond" pitchFamily="18" charset="0"/>
              </a:rPr>
            </a:br>
            <a:r>
              <a:rPr lang="it-IT" sz="2700" b="1" dirty="0">
                <a:solidFill>
                  <a:schemeClr val="tx1"/>
                </a:solidFill>
                <a:latin typeface="Garamond" pitchFamily="18" charset="0"/>
              </a:rPr>
              <a:t> </a:t>
            </a:r>
            <a:br>
              <a:rPr lang="it-IT" sz="2700" b="1" dirty="0">
                <a:solidFill>
                  <a:schemeClr val="tx1"/>
                </a:solidFill>
                <a:latin typeface="Garamond" pitchFamily="18" charset="0"/>
              </a:rPr>
            </a:br>
            <a:r>
              <a:rPr lang="it-IT" sz="2700" b="1" dirty="0">
                <a:solidFill>
                  <a:schemeClr val="tx1"/>
                </a:solidFill>
                <a:latin typeface="Garamond" pitchFamily="18" charset="0"/>
              </a:rPr>
              <a:t>2. </a:t>
            </a:r>
            <a:r>
              <a:rPr lang="it-IT" sz="2700" b="1" u="sng" dirty="0">
                <a:solidFill>
                  <a:schemeClr val="tx1"/>
                </a:solidFill>
                <a:latin typeface="Garamond" pitchFamily="18" charset="0"/>
              </a:rPr>
              <a:t>Forme, modi e condizioni dell’accesso a Internet </a:t>
            </a:r>
            <a:r>
              <a:rPr lang="it-IT" sz="2700" b="1" dirty="0">
                <a:solidFill>
                  <a:schemeClr val="tx1"/>
                </a:solidFill>
                <a:latin typeface="Garamond" pitchFamily="18" charset="0"/>
              </a:rPr>
              <a:t>-</a:t>
            </a:r>
            <a:r>
              <a:rPr lang="it-IT" sz="2700" b="1" dirty="0" smtClean="0">
                <a:solidFill>
                  <a:schemeClr val="tx1"/>
                </a:solidFill>
                <a:latin typeface="Garamond" pitchFamily="18" charset="0"/>
              </a:rPr>
              <a:t/>
            </a:r>
            <a:br>
              <a:rPr lang="it-IT" sz="2700" b="1" dirty="0" smtClean="0">
                <a:solidFill>
                  <a:schemeClr val="tx1"/>
                </a:solidFill>
                <a:latin typeface="Garamond" pitchFamily="18" charset="0"/>
              </a:rPr>
            </a:br>
            <a:r>
              <a:rPr lang="it-IT" sz="2700" b="1" dirty="0" smtClean="0">
                <a:solidFill>
                  <a:schemeClr val="tx1"/>
                </a:solidFill>
                <a:latin typeface="Garamond" pitchFamily="18" charset="0"/>
              </a:rPr>
              <a:t>Esame </a:t>
            </a:r>
            <a:r>
              <a:rPr lang="it-IT" sz="2700" b="1" dirty="0">
                <a:solidFill>
                  <a:schemeClr val="tx1"/>
                </a:solidFill>
                <a:latin typeface="Garamond" pitchFamily="18" charset="0"/>
              </a:rPr>
              <a:t>delle tematiche connesse all’accesso ad Internet </a:t>
            </a:r>
            <a:br>
              <a:rPr lang="it-IT" sz="2700" b="1" dirty="0">
                <a:solidFill>
                  <a:schemeClr val="tx1"/>
                </a:solidFill>
                <a:latin typeface="Garamond" pitchFamily="18" charset="0"/>
              </a:rPr>
            </a:br>
            <a:r>
              <a:rPr lang="it-IT" sz="2700" b="1" dirty="0">
                <a:solidFill>
                  <a:schemeClr val="tx1"/>
                </a:solidFill>
                <a:latin typeface="Garamond" pitchFamily="18" charset="0"/>
              </a:rPr>
              <a:t>ed ai limiti che vi si frappongono; il ruolo dei motori di ricerca e il </a:t>
            </a:r>
            <a:r>
              <a:rPr lang="it-IT" sz="2700" b="1" i="1" dirty="0" err="1">
                <a:solidFill>
                  <a:schemeClr val="tx1"/>
                </a:solidFill>
                <a:latin typeface="Garamond" pitchFamily="18" charset="0"/>
              </a:rPr>
              <a:t>cloud</a:t>
            </a:r>
            <a:r>
              <a:rPr lang="it-IT" sz="2700" b="1" dirty="0">
                <a:solidFill>
                  <a:schemeClr val="tx1"/>
                </a:solidFill>
                <a:latin typeface="Garamond" pitchFamily="18" charset="0"/>
              </a:rPr>
              <a:t>; la </a:t>
            </a:r>
            <a:r>
              <a:rPr lang="it-IT" sz="2700" b="1" i="1" dirty="0">
                <a:solidFill>
                  <a:schemeClr val="tx1"/>
                </a:solidFill>
                <a:latin typeface="Garamond" pitchFamily="18" charset="0"/>
              </a:rPr>
              <a:t>net </a:t>
            </a:r>
            <a:r>
              <a:rPr lang="it-IT" sz="2700" b="1" i="1" dirty="0" err="1">
                <a:solidFill>
                  <a:schemeClr val="tx1"/>
                </a:solidFill>
                <a:latin typeface="Garamond" pitchFamily="18" charset="0"/>
              </a:rPr>
              <a:t>neutrality</a:t>
            </a:r>
            <a:endParaRPr lang="it-IT" sz="2700" b="1" i="1" dirty="0">
              <a:solidFill>
                <a:schemeClr val="tx1"/>
              </a:solidFill>
              <a:latin typeface="Garamond" pitchFamily="18" charset="0"/>
            </a:endParaRPr>
          </a:p>
        </p:txBody>
      </p:sp>
      <p:sp>
        <p:nvSpPr>
          <p:cNvPr id="3" name="Rettangolo 2"/>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4"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1851"/>
            <a:ext cx="9144000" cy="692497"/>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a:latin typeface="Garamond" pitchFamily="18" charset="0"/>
            </a:endParaRPr>
          </a:p>
        </p:txBody>
      </p:sp>
    </p:spTree>
    <p:extLst>
      <p:ext uri="{BB962C8B-B14F-4D97-AF65-F5344CB8AC3E}">
        <p14:creationId xmlns:p14="http://schemas.microsoft.com/office/powerpoint/2010/main" val="3649385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3140968"/>
            <a:ext cx="8654301" cy="2896344"/>
          </a:xfrm>
        </p:spPr>
        <p:txBody>
          <a:bodyPr>
            <a:noAutofit/>
          </a:bodyPr>
          <a:lstStyle/>
          <a:p>
            <a:r>
              <a:rPr lang="it-IT" sz="2800" b="1" dirty="0" smtClean="0">
                <a:solidFill>
                  <a:schemeClr val="accent1">
                    <a:lumMod val="75000"/>
                  </a:schemeClr>
                </a:solidFill>
                <a:latin typeface="Garamond" pitchFamily="18" charset="0"/>
              </a:rPr>
              <a:t>La comunicazione e l’informazione in Internet</a:t>
            </a:r>
            <a:r>
              <a:rPr lang="it-IT" sz="2600" b="1" dirty="0" smtClean="0">
                <a:solidFill>
                  <a:schemeClr val="tx1"/>
                </a:solidFill>
                <a:latin typeface="Garamond" pitchFamily="18" charset="0"/>
              </a:rPr>
              <a:t/>
            </a:r>
            <a:br>
              <a:rPr lang="it-IT" sz="2600" b="1" dirty="0" smtClean="0">
                <a:solidFill>
                  <a:schemeClr val="tx1"/>
                </a:solidFill>
                <a:latin typeface="Garamond" pitchFamily="18" charset="0"/>
              </a:rPr>
            </a:br>
            <a:r>
              <a:rPr lang="it-IT" sz="2600" b="1" dirty="0">
                <a:solidFill>
                  <a:schemeClr val="tx1"/>
                </a:solidFill>
                <a:latin typeface="Garamond" pitchFamily="18" charset="0"/>
              </a:rPr>
              <a:t/>
            </a:r>
            <a:br>
              <a:rPr lang="it-IT" sz="2600" b="1" dirty="0">
                <a:solidFill>
                  <a:schemeClr val="tx1"/>
                </a:solidFill>
                <a:latin typeface="Garamond" pitchFamily="18" charset="0"/>
              </a:rPr>
            </a:br>
            <a:r>
              <a:rPr lang="it-IT" sz="2600" b="1" dirty="0">
                <a:solidFill>
                  <a:schemeClr val="tx1"/>
                </a:solidFill>
                <a:latin typeface="Garamond" pitchFamily="18" charset="0"/>
              </a:rPr>
              <a:t>3. </a:t>
            </a:r>
            <a:r>
              <a:rPr lang="it-IT" sz="2600" b="1" u="sng" dirty="0">
                <a:solidFill>
                  <a:schemeClr val="tx1"/>
                </a:solidFill>
                <a:latin typeface="Garamond" pitchFamily="18" charset="0"/>
              </a:rPr>
              <a:t>Internet, comunicazione e marketing</a:t>
            </a:r>
            <a:r>
              <a:rPr lang="it-IT" sz="2600" b="1" dirty="0">
                <a:solidFill>
                  <a:schemeClr val="tx1"/>
                </a:solidFill>
                <a:latin typeface="Garamond" pitchFamily="18" charset="0"/>
              </a:rPr>
              <a:t> </a:t>
            </a:r>
            <a:r>
              <a:rPr lang="it-IT" sz="2600" b="1" dirty="0" smtClean="0">
                <a:solidFill>
                  <a:schemeClr val="tx1"/>
                </a:solidFill>
                <a:latin typeface="Garamond" pitchFamily="18" charset="0"/>
              </a:rPr>
              <a:t>- Incidenza </a:t>
            </a:r>
            <a:r>
              <a:rPr lang="it-IT" sz="2600" b="1" dirty="0">
                <a:solidFill>
                  <a:schemeClr val="tx1"/>
                </a:solidFill>
                <a:latin typeface="Garamond" pitchFamily="18" charset="0"/>
              </a:rPr>
              <a:t>di Internet sulle forme di comunicazione: </a:t>
            </a:r>
            <a:br>
              <a:rPr lang="it-IT" sz="2600" b="1" dirty="0">
                <a:solidFill>
                  <a:schemeClr val="tx1"/>
                </a:solidFill>
                <a:latin typeface="Garamond" pitchFamily="18" charset="0"/>
              </a:rPr>
            </a:br>
            <a:r>
              <a:rPr lang="it-IT" sz="2600" b="1" dirty="0">
                <a:solidFill>
                  <a:schemeClr val="tx1"/>
                </a:solidFill>
                <a:latin typeface="Garamond" pitchFamily="18" charset="0"/>
              </a:rPr>
              <a:t>comunicazione on line, libertà di manifestazione del pensiero, </a:t>
            </a:r>
            <a:r>
              <a:rPr lang="it-IT" sz="2600" b="1" i="1" dirty="0">
                <a:solidFill>
                  <a:schemeClr val="tx1"/>
                </a:solidFill>
                <a:latin typeface="Garamond" pitchFamily="18" charset="0"/>
              </a:rPr>
              <a:t>social networking </a:t>
            </a:r>
            <a:r>
              <a:rPr lang="it-IT" sz="2600" b="1" dirty="0">
                <a:solidFill>
                  <a:schemeClr val="tx1"/>
                </a:solidFill>
                <a:latin typeface="Garamond" pitchFamily="18" charset="0"/>
              </a:rPr>
              <a:t>e </a:t>
            </a:r>
            <a:r>
              <a:rPr lang="it-IT" sz="2600" b="1" i="1" dirty="0">
                <a:solidFill>
                  <a:schemeClr val="tx1"/>
                </a:solidFill>
                <a:latin typeface="Garamond" pitchFamily="18" charset="0"/>
              </a:rPr>
              <a:t>web </a:t>
            </a:r>
            <a:r>
              <a:rPr lang="it-IT" sz="2600" b="1" i="1" dirty="0" err="1">
                <a:solidFill>
                  <a:schemeClr val="tx1"/>
                </a:solidFill>
                <a:latin typeface="Garamond" pitchFamily="18" charset="0"/>
              </a:rPr>
              <a:t>journalism</a:t>
            </a:r>
            <a:r>
              <a:rPr lang="it-IT" sz="2600" b="1" dirty="0">
                <a:solidFill>
                  <a:schemeClr val="tx1"/>
                </a:solidFill>
                <a:latin typeface="Garamond" pitchFamily="18" charset="0"/>
              </a:rPr>
              <a:t/>
            </a:r>
            <a:br>
              <a:rPr lang="it-IT" sz="2600" b="1" dirty="0">
                <a:solidFill>
                  <a:schemeClr val="tx1"/>
                </a:solidFill>
                <a:latin typeface="Garamond" pitchFamily="18" charset="0"/>
              </a:rPr>
            </a:br>
            <a:r>
              <a:rPr lang="it-IT" sz="2600" b="1" dirty="0">
                <a:solidFill>
                  <a:schemeClr val="tx1"/>
                </a:solidFill>
                <a:latin typeface="Garamond" pitchFamily="18" charset="0"/>
              </a:rPr>
              <a:t/>
            </a:r>
            <a:br>
              <a:rPr lang="it-IT" sz="2600" b="1" dirty="0">
                <a:solidFill>
                  <a:schemeClr val="tx1"/>
                </a:solidFill>
                <a:latin typeface="Garamond" pitchFamily="18" charset="0"/>
              </a:rPr>
            </a:br>
            <a:r>
              <a:rPr lang="it-IT" sz="2600" b="1" dirty="0">
                <a:solidFill>
                  <a:schemeClr val="tx1"/>
                </a:solidFill>
                <a:latin typeface="Garamond" pitchFamily="18" charset="0"/>
              </a:rPr>
              <a:t>4. </a:t>
            </a:r>
            <a:r>
              <a:rPr lang="it-IT" sz="2600" b="1" u="sng" dirty="0">
                <a:solidFill>
                  <a:schemeClr val="tx1"/>
                </a:solidFill>
                <a:latin typeface="Garamond" pitchFamily="18" charset="0"/>
              </a:rPr>
              <a:t>Internet e </a:t>
            </a:r>
            <a:r>
              <a:rPr lang="it-IT" sz="2600" b="1" u="sng" dirty="0" err="1">
                <a:solidFill>
                  <a:schemeClr val="tx1"/>
                </a:solidFill>
                <a:latin typeface="Garamond" pitchFamily="18" charset="0"/>
              </a:rPr>
              <a:t>Intellectual</a:t>
            </a:r>
            <a:r>
              <a:rPr lang="it-IT" sz="2600" b="1" u="sng" dirty="0">
                <a:solidFill>
                  <a:schemeClr val="tx1"/>
                </a:solidFill>
                <a:latin typeface="Garamond" pitchFamily="18" charset="0"/>
              </a:rPr>
              <a:t> </a:t>
            </a:r>
            <a:r>
              <a:rPr lang="it-IT" sz="2600" b="1" u="sng" dirty="0" err="1">
                <a:solidFill>
                  <a:schemeClr val="tx1"/>
                </a:solidFill>
                <a:latin typeface="Garamond" pitchFamily="18" charset="0"/>
              </a:rPr>
              <a:t>Property</a:t>
            </a:r>
            <a:r>
              <a:rPr lang="it-IT" sz="2600" b="1" u="sng" dirty="0">
                <a:solidFill>
                  <a:schemeClr val="tx1"/>
                </a:solidFill>
                <a:latin typeface="Garamond" pitchFamily="18" charset="0"/>
              </a:rPr>
              <a:t> </a:t>
            </a:r>
            <a:r>
              <a:rPr lang="it-IT" sz="2600" b="1" u="sng" dirty="0" err="1">
                <a:solidFill>
                  <a:schemeClr val="tx1"/>
                </a:solidFill>
                <a:latin typeface="Garamond" pitchFamily="18" charset="0"/>
              </a:rPr>
              <a:t>Rights</a:t>
            </a:r>
            <a:r>
              <a:rPr lang="it-IT" sz="2600" b="1" dirty="0">
                <a:solidFill>
                  <a:schemeClr val="tx1"/>
                </a:solidFill>
                <a:latin typeface="Garamond" pitchFamily="18" charset="0"/>
              </a:rPr>
              <a:t> </a:t>
            </a:r>
            <a:r>
              <a:rPr lang="it-IT" sz="2600" b="1" dirty="0" smtClean="0">
                <a:solidFill>
                  <a:schemeClr val="tx1"/>
                </a:solidFill>
                <a:latin typeface="Garamond" pitchFamily="18" charset="0"/>
              </a:rPr>
              <a:t>- </a:t>
            </a:r>
            <a:r>
              <a:rPr lang="it-IT" sz="2600" b="1" dirty="0">
                <a:solidFill>
                  <a:schemeClr val="tx1"/>
                </a:solidFill>
                <a:latin typeface="Garamond" pitchFamily="18" charset="0"/>
              </a:rPr>
              <a:t>Le problematiche giuridiche connesse alla proprietà intellettuale nella rete </a:t>
            </a:r>
            <a:br>
              <a:rPr lang="it-IT" sz="2600" b="1" dirty="0">
                <a:solidFill>
                  <a:schemeClr val="tx1"/>
                </a:solidFill>
                <a:latin typeface="Garamond" pitchFamily="18" charset="0"/>
              </a:rPr>
            </a:br>
            <a:r>
              <a:rPr lang="it-IT" sz="2600" b="1" dirty="0">
                <a:solidFill>
                  <a:schemeClr val="tx1"/>
                </a:solidFill>
                <a:latin typeface="Garamond" pitchFamily="18" charset="0"/>
              </a:rPr>
              <a:t>(</a:t>
            </a:r>
            <a:r>
              <a:rPr lang="it-IT" sz="2600" b="1" dirty="0" smtClean="0">
                <a:solidFill>
                  <a:schemeClr val="tx1"/>
                </a:solidFill>
                <a:latin typeface="Garamond" pitchFamily="18" charset="0"/>
              </a:rPr>
              <a:t>tutela </a:t>
            </a:r>
            <a:r>
              <a:rPr lang="it-IT" sz="2600" b="1" dirty="0">
                <a:solidFill>
                  <a:schemeClr val="tx1"/>
                </a:solidFill>
                <a:latin typeface="Garamond" pitchFamily="18" charset="0"/>
              </a:rPr>
              <a:t>autore e brevettuale, </a:t>
            </a:r>
            <a:r>
              <a:rPr lang="it-IT" sz="2600" b="1" i="1" dirty="0">
                <a:solidFill>
                  <a:schemeClr val="tx1"/>
                </a:solidFill>
                <a:latin typeface="Garamond" pitchFamily="18" charset="0"/>
              </a:rPr>
              <a:t>software</a:t>
            </a:r>
            <a:r>
              <a:rPr lang="it-IT" sz="2600" b="1" dirty="0">
                <a:solidFill>
                  <a:schemeClr val="tx1"/>
                </a:solidFill>
                <a:latin typeface="Garamond" pitchFamily="18" charset="0"/>
              </a:rPr>
              <a:t> e banche dati privative e illeciti concorrenziali</a:t>
            </a:r>
            <a:r>
              <a:rPr lang="it-IT" sz="2600" b="1" i="1" dirty="0">
                <a:solidFill>
                  <a:schemeClr val="tx1"/>
                </a:solidFill>
                <a:latin typeface="Garamond" pitchFamily="18" charset="0"/>
              </a:rPr>
              <a:t>, </a:t>
            </a:r>
            <a:r>
              <a:rPr lang="it-IT" sz="2600" b="1" i="1" dirty="0" smtClean="0">
                <a:solidFill>
                  <a:schemeClr val="tx1"/>
                </a:solidFill>
                <a:latin typeface="Garamond" pitchFamily="18" charset="0"/>
              </a:rPr>
              <a:t>Digital </a:t>
            </a:r>
            <a:r>
              <a:rPr lang="it-IT" sz="2600" b="1" i="1" dirty="0" err="1">
                <a:solidFill>
                  <a:schemeClr val="tx1"/>
                </a:solidFill>
                <a:latin typeface="Garamond" pitchFamily="18" charset="0"/>
              </a:rPr>
              <a:t>Rights</a:t>
            </a:r>
            <a:r>
              <a:rPr lang="it-IT" sz="2600" b="1" i="1" dirty="0">
                <a:solidFill>
                  <a:schemeClr val="tx1"/>
                </a:solidFill>
                <a:latin typeface="Garamond" pitchFamily="18" charset="0"/>
              </a:rPr>
              <a:t> Management System</a:t>
            </a:r>
            <a:r>
              <a:rPr lang="it-IT" sz="2600" b="1" dirty="0">
                <a:solidFill>
                  <a:schemeClr val="tx1"/>
                </a:solidFill>
                <a:latin typeface="Garamond" pitchFamily="18" charset="0"/>
              </a:rPr>
              <a:t>)</a:t>
            </a:r>
            <a:r>
              <a:rPr lang="it-IT" sz="2600" dirty="0">
                <a:solidFill>
                  <a:schemeClr val="tx1"/>
                </a:solidFill>
                <a:latin typeface="Garamond" pitchFamily="18" charset="0"/>
              </a:rPr>
              <a:t/>
            </a:r>
            <a:br>
              <a:rPr lang="it-IT" sz="2600" dirty="0">
                <a:solidFill>
                  <a:schemeClr val="tx1"/>
                </a:solidFill>
                <a:latin typeface="Garamond" pitchFamily="18" charset="0"/>
              </a:rPr>
            </a:br>
            <a:endParaRPr lang="it-IT" sz="2600" dirty="0">
              <a:solidFill>
                <a:schemeClr val="tx1"/>
              </a:solidFill>
              <a:latin typeface="Garamond" pitchFamily="18" charset="0"/>
            </a:endParaRPr>
          </a:p>
        </p:txBody>
      </p:sp>
      <p:sp>
        <p:nvSpPr>
          <p:cNvPr id="7" name="CasellaDiTesto 6"/>
          <p:cNvSpPr txBox="1"/>
          <p:nvPr/>
        </p:nvSpPr>
        <p:spPr>
          <a:xfrm>
            <a:off x="3923928" y="3645024"/>
            <a:ext cx="184731" cy="369332"/>
          </a:xfrm>
          <a:prstGeom prst="rect">
            <a:avLst/>
          </a:prstGeom>
          <a:noFill/>
        </p:spPr>
        <p:txBody>
          <a:bodyPr wrap="none" rtlCol="0">
            <a:spAutoFit/>
          </a:bodyPr>
          <a:lstStyle/>
          <a:p>
            <a:endParaRPr lang="it-IT" dirty="0"/>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2710984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4145311"/>
            <a:ext cx="7811279" cy="1993868"/>
          </a:xfrm>
        </p:spPr>
        <p:txBody>
          <a:bodyPr>
            <a:noAutofit/>
          </a:bodyPr>
          <a:lstStyle/>
          <a:p>
            <a:pPr lvl="0">
              <a:spcBef>
                <a:spcPts val="0"/>
              </a:spcBef>
            </a:pPr>
            <a:r>
              <a:rPr lang="it-IT" sz="2800" b="1" dirty="0" smtClean="0">
                <a:solidFill>
                  <a:schemeClr val="accent1">
                    <a:lumMod val="75000"/>
                  </a:schemeClr>
                </a:solidFill>
                <a:latin typeface="Garamond" pitchFamily="18" charset="0"/>
              </a:rPr>
              <a:t>L’economia della Rete</a:t>
            </a:r>
            <a:r>
              <a:rPr lang="it-IT" sz="2800" b="1" dirty="0">
                <a:solidFill>
                  <a:prstClr val="black"/>
                </a:solidFill>
                <a:latin typeface="Garamond" pitchFamily="18" charset="0"/>
                <a:ea typeface="+mn-ea"/>
                <a:cs typeface="+mn-cs"/>
              </a:rPr>
              <a:t/>
            </a:r>
            <a:br>
              <a:rPr lang="it-IT" sz="2800" b="1" dirty="0">
                <a:solidFill>
                  <a:prstClr val="black"/>
                </a:solidFill>
                <a:latin typeface="Garamond" pitchFamily="18" charset="0"/>
                <a:ea typeface="+mn-ea"/>
                <a:cs typeface="+mn-cs"/>
              </a:rPr>
            </a:br>
            <a:r>
              <a:rPr lang="it-IT" sz="2800" b="1" dirty="0">
                <a:solidFill>
                  <a:prstClr val="black"/>
                </a:solidFill>
                <a:latin typeface="Garamond" pitchFamily="18" charset="0"/>
                <a:ea typeface="+mn-ea"/>
                <a:cs typeface="+mn-cs"/>
              </a:rPr>
              <a:t/>
            </a:r>
            <a:br>
              <a:rPr lang="it-IT" sz="2800" b="1" dirty="0">
                <a:solidFill>
                  <a:prstClr val="black"/>
                </a:solidFill>
                <a:latin typeface="Garamond" pitchFamily="18" charset="0"/>
                <a:ea typeface="+mn-ea"/>
                <a:cs typeface="+mn-cs"/>
              </a:rPr>
            </a:br>
            <a:r>
              <a:rPr lang="it-IT" sz="2800" b="1" dirty="0">
                <a:solidFill>
                  <a:prstClr val="black"/>
                </a:solidFill>
                <a:latin typeface="Garamond" pitchFamily="18" charset="0"/>
                <a:ea typeface="+mn-ea"/>
                <a:cs typeface="+mn-cs"/>
              </a:rPr>
              <a:t>5. </a:t>
            </a:r>
            <a:r>
              <a:rPr lang="it-IT" sz="2800" b="1" u="sng" dirty="0" smtClean="0">
                <a:solidFill>
                  <a:prstClr val="black"/>
                </a:solidFill>
                <a:latin typeface="Garamond" pitchFamily="18" charset="0"/>
                <a:ea typeface="+mn-ea"/>
                <a:cs typeface="+mn-cs"/>
              </a:rPr>
              <a:t>L’E-Commerce </a:t>
            </a:r>
            <a:r>
              <a:rPr lang="it-IT" sz="2800" b="1" dirty="0" smtClean="0">
                <a:solidFill>
                  <a:prstClr val="black"/>
                </a:solidFill>
                <a:latin typeface="Garamond" pitchFamily="18" charset="0"/>
                <a:ea typeface="+mn-ea"/>
                <a:cs typeface="+mn-cs"/>
              </a:rPr>
              <a:t>- Il </a:t>
            </a:r>
            <a:r>
              <a:rPr lang="it-IT" sz="2800" b="1" dirty="0">
                <a:solidFill>
                  <a:prstClr val="black"/>
                </a:solidFill>
                <a:latin typeface="Garamond" pitchFamily="18" charset="0"/>
                <a:ea typeface="+mn-ea"/>
                <a:cs typeface="+mn-cs"/>
              </a:rPr>
              <a:t>contratto telematico e le sue principali problematiche, a partire da formazione e forma; la tutela del consumatore telematico e le pratiche commerciali sleali; la fiscalità delle transazioni on line; </a:t>
            </a:r>
            <a:r>
              <a:rPr lang="it-IT" sz="2800" b="1" i="1" dirty="0">
                <a:solidFill>
                  <a:prstClr val="black"/>
                </a:solidFill>
                <a:latin typeface="Garamond" pitchFamily="18" charset="0"/>
                <a:ea typeface="+mn-ea"/>
                <a:cs typeface="+mn-cs"/>
              </a:rPr>
              <a:t>Internet of  </a:t>
            </a:r>
            <a:r>
              <a:rPr lang="it-IT" sz="2800" b="1" i="1" dirty="0" err="1">
                <a:solidFill>
                  <a:prstClr val="black"/>
                </a:solidFill>
                <a:latin typeface="Garamond" pitchFamily="18" charset="0"/>
                <a:ea typeface="+mn-ea"/>
                <a:cs typeface="+mn-cs"/>
              </a:rPr>
              <a:t>Things</a:t>
            </a:r>
            <a:r>
              <a:rPr lang="it-IT" sz="2800" b="1" i="1" dirty="0">
                <a:solidFill>
                  <a:prstClr val="black"/>
                </a:solidFill>
                <a:latin typeface="Garamond" pitchFamily="18" charset="0"/>
                <a:ea typeface="+mn-ea"/>
                <a:cs typeface="+mn-cs"/>
              </a:rPr>
              <a:t> </a:t>
            </a:r>
            <a:r>
              <a:rPr lang="it-IT" sz="2800" b="1" dirty="0">
                <a:solidFill>
                  <a:prstClr val="black"/>
                </a:solidFill>
                <a:latin typeface="Garamond" pitchFamily="18" charset="0"/>
                <a:ea typeface="+mn-ea"/>
                <a:cs typeface="+mn-cs"/>
              </a:rPr>
              <a:t>e </a:t>
            </a:r>
            <a:r>
              <a:rPr lang="it-IT" sz="2800" b="1" i="1" dirty="0">
                <a:solidFill>
                  <a:prstClr val="black"/>
                </a:solidFill>
                <a:latin typeface="Garamond" pitchFamily="18" charset="0"/>
                <a:ea typeface="+mn-ea"/>
                <a:cs typeface="+mn-cs"/>
              </a:rPr>
              <a:t>Smart </a:t>
            </a:r>
            <a:r>
              <a:rPr lang="it-IT" sz="2800" b="1" i="1" dirty="0" err="1">
                <a:solidFill>
                  <a:prstClr val="black"/>
                </a:solidFill>
                <a:latin typeface="Garamond" pitchFamily="18" charset="0"/>
                <a:ea typeface="+mn-ea"/>
                <a:cs typeface="+mn-cs"/>
              </a:rPr>
              <a:t>Contracts</a:t>
            </a:r>
            <a:r>
              <a:rPr lang="it-IT" sz="2800" b="1" dirty="0">
                <a:solidFill>
                  <a:prstClr val="black"/>
                </a:solidFill>
                <a:latin typeface="Garamond" pitchFamily="18" charset="0"/>
                <a:ea typeface="+mn-ea"/>
                <a:cs typeface="+mn-cs"/>
              </a:rPr>
              <a:t/>
            </a:r>
            <a:br>
              <a:rPr lang="it-IT" sz="2800" b="1" dirty="0">
                <a:solidFill>
                  <a:prstClr val="black"/>
                </a:solidFill>
                <a:latin typeface="Garamond" pitchFamily="18" charset="0"/>
                <a:ea typeface="+mn-ea"/>
                <a:cs typeface="+mn-cs"/>
              </a:rPr>
            </a:br>
            <a:r>
              <a:rPr lang="it-IT" sz="2800" b="1" dirty="0">
                <a:solidFill>
                  <a:prstClr val="black"/>
                </a:solidFill>
                <a:latin typeface="Garamond" pitchFamily="18" charset="0"/>
                <a:ea typeface="+mn-ea"/>
                <a:cs typeface="+mn-cs"/>
              </a:rPr>
              <a:t/>
            </a:r>
            <a:br>
              <a:rPr lang="it-IT" sz="2800" b="1" dirty="0">
                <a:solidFill>
                  <a:prstClr val="black"/>
                </a:solidFill>
                <a:latin typeface="Garamond" pitchFamily="18" charset="0"/>
                <a:ea typeface="+mn-ea"/>
                <a:cs typeface="+mn-cs"/>
              </a:rPr>
            </a:br>
            <a:r>
              <a:rPr lang="it-IT" sz="2800" b="1" dirty="0">
                <a:solidFill>
                  <a:prstClr val="black"/>
                </a:solidFill>
                <a:latin typeface="Garamond" pitchFamily="18" charset="0"/>
                <a:ea typeface="+mn-ea"/>
                <a:cs typeface="+mn-cs"/>
              </a:rPr>
              <a:t>6. </a:t>
            </a:r>
            <a:r>
              <a:rPr lang="it-IT" sz="2800" b="1" u="sng" dirty="0">
                <a:solidFill>
                  <a:prstClr val="black"/>
                </a:solidFill>
                <a:latin typeface="Garamond" pitchFamily="18" charset="0"/>
                <a:ea typeface="+mn-ea"/>
                <a:cs typeface="+mn-cs"/>
              </a:rPr>
              <a:t>E-Finance e E-Banking</a:t>
            </a:r>
            <a:r>
              <a:rPr lang="it-IT" sz="2800" b="1" dirty="0">
                <a:solidFill>
                  <a:prstClr val="black"/>
                </a:solidFill>
                <a:latin typeface="Garamond" pitchFamily="18" charset="0"/>
                <a:ea typeface="+mn-ea"/>
                <a:cs typeface="+mn-cs"/>
              </a:rPr>
              <a:t> -  Pagamenti in Internet, moneta elettronica e </a:t>
            </a:r>
            <a:r>
              <a:rPr lang="it-IT" sz="2800" b="1" i="1" dirty="0" err="1">
                <a:solidFill>
                  <a:prstClr val="black"/>
                </a:solidFill>
                <a:latin typeface="Garamond" pitchFamily="18" charset="0"/>
                <a:ea typeface="+mn-ea"/>
                <a:cs typeface="+mn-cs"/>
              </a:rPr>
              <a:t>bitcoin</a:t>
            </a:r>
            <a:r>
              <a:rPr lang="it-IT" sz="2800" b="1" dirty="0">
                <a:solidFill>
                  <a:prstClr val="black"/>
                </a:solidFill>
                <a:latin typeface="Garamond" pitchFamily="18" charset="0"/>
                <a:ea typeface="+mn-ea"/>
                <a:cs typeface="+mn-cs"/>
              </a:rPr>
              <a:t>, </a:t>
            </a:r>
            <a:r>
              <a:rPr lang="it-IT" sz="2800" b="1" i="1" dirty="0" err="1" smtClean="0">
                <a:solidFill>
                  <a:prstClr val="black"/>
                </a:solidFill>
                <a:latin typeface="Garamond" pitchFamily="18" charset="0"/>
                <a:ea typeface="+mn-ea"/>
                <a:cs typeface="+mn-cs"/>
              </a:rPr>
              <a:t>crowdfunding</a:t>
            </a:r>
            <a:r>
              <a:rPr lang="it-IT" sz="2800" b="1" dirty="0" smtClean="0">
                <a:solidFill>
                  <a:prstClr val="black"/>
                </a:solidFill>
                <a:latin typeface="Garamond" pitchFamily="18" charset="0"/>
                <a:ea typeface="+mn-ea"/>
                <a:cs typeface="+mn-cs"/>
              </a:rPr>
              <a:t>, </a:t>
            </a:r>
            <a:r>
              <a:rPr lang="it-IT" sz="2800" b="1" i="1" dirty="0" smtClean="0">
                <a:solidFill>
                  <a:prstClr val="black"/>
                </a:solidFill>
                <a:latin typeface="Garamond" pitchFamily="18" charset="0"/>
                <a:ea typeface="+mn-ea"/>
                <a:cs typeface="+mn-cs"/>
              </a:rPr>
              <a:t>trading online </a:t>
            </a:r>
            <a:r>
              <a:rPr lang="it-IT" sz="2800" dirty="0">
                <a:solidFill>
                  <a:prstClr val="black"/>
                </a:solidFill>
                <a:latin typeface="Garamond" pitchFamily="18" charset="0"/>
                <a:ea typeface="+mn-ea"/>
                <a:cs typeface="+mn-cs"/>
              </a:rPr>
              <a:t/>
            </a:r>
            <a:br>
              <a:rPr lang="it-IT" sz="2800" dirty="0">
                <a:solidFill>
                  <a:prstClr val="black"/>
                </a:solidFill>
                <a:latin typeface="Garamond" pitchFamily="18" charset="0"/>
                <a:ea typeface="+mn-ea"/>
                <a:cs typeface="+mn-cs"/>
              </a:rPr>
            </a:br>
            <a:endParaRPr lang="it-IT" sz="2800" dirty="0">
              <a:latin typeface="Garamond" pitchFamily="18" charset="0"/>
            </a:endParaRP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1339620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340767"/>
            <a:ext cx="8511512" cy="1675459"/>
          </a:xfrm>
        </p:spPr>
        <p:txBody>
          <a:bodyPr>
            <a:normAutofit/>
          </a:bodyPr>
          <a:lstStyle/>
          <a:p>
            <a:r>
              <a:rPr lang="it-IT" sz="2200" dirty="0" smtClean="0">
                <a:latin typeface="Garamond" pitchFamily="18" charset="0"/>
              </a:rPr>
              <a:t>                 </a:t>
            </a:r>
            <a:endParaRPr lang="it-IT" sz="2200" dirty="0">
              <a:latin typeface="Garamond" pitchFamily="18" charset="0"/>
            </a:endParaRPr>
          </a:p>
        </p:txBody>
      </p:sp>
      <p:sp>
        <p:nvSpPr>
          <p:cNvPr id="5" name="CasellaDiTesto 4"/>
          <p:cNvSpPr txBox="1"/>
          <p:nvPr/>
        </p:nvSpPr>
        <p:spPr>
          <a:xfrm>
            <a:off x="323528" y="1044716"/>
            <a:ext cx="8496944" cy="4278094"/>
          </a:xfrm>
          <a:prstGeom prst="rect">
            <a:avLst/>
          </a:prstGeom>
          <a:noFill/>
        </p:spPr>
        <p:txBody>
          <a:bodyPr wrap="square" rtlCol="0">
            <a:spAutoFit/>
          </a:bodyPr>
          <a:lstStyle/>
          <a:p>
            <a:endParaRPr lang="it-IT" sz="3000" dirty="0"/>
          </a:p>
          <a:p>
            <a:r>
              <a:rPr lang="it-IT" sz="3200" b="1" dirty="0" smtClean="0">
                <a:solidFill>
                  <a:schemeClr val="accent1">
                    <a:lumMod val="75000"/>
                  </a:schemeClr>
                </a:solidFill>
                <a:latin typeface="Garamond" pitchFamily="18" charset="0"/>
              </a:rPr>
              <a:t>Data </a:t>
            </a:r>
            <a:r>
              <a:rPr lang="it-IT" sz="3200" b="1" dirty="0" err="1" smtClean="0">
                <a:solidFill>
                  <a:schemeClr val="accent1">
                    <a:lumMod val="75000"/>
                  </a:schemeClr>
                </a:solidFill>
                <a:latin typeface="Garamond" pitchFamily="18" charset="0"/>
              </a:rPr>
              <a:t>Protection</a:t>
            </a:r>
            <a:endParaRPr lang="it-IT" sz="3200" b="1" dirty="0" smtClean="0">
              <a:solidFill>
                <a:schemeClr val="accent1">
                  <a:lumMod val="75000"/>
                </a:schemeClr>
              </a:solidFill>
              <a:latin typeface="Garamond" pitchFamily="18" charset="0"/>
            </a:endParaRPr>
          </a:p>
          <a:p>
            <a:endParaRPr lang="it-IT" sz="3000" b="1" dirty="0">
              <a:latin typeface="Garamond" pitchFamily="18" charset="0"/>
            </a:endParaRPr>
          </a:p>
          <a:p>
            <a:r>
              <a:rPr lang="it-IT" sz="3000" b="1" dirty="0">
                <a:latin typeface="Garamond" pitchFamily="18" charset="0"/>
              </a:rPr>
              <a:t>7. </a:t>
            </a:r>
            <a:r>
              <a:rPr lang="it-IT" sz="3000" b="1" u="sng" dirty="0">
                <a:latin typeface="Garamond" pitchFamily="18" charset="0"/>
              </a:rPr>
              <a:t>Internet, Privacy e Identità Digitale </a:t>
            </a:r>
            <a:r>
              <a:rPr lang="it-IT" sz="3000" b="1" dirty="0">
                <a:latin typeface="Garamond" pitchFamily="18" charset="0"/>
              </a:rPr>
              <a:t>- Tutela dei dati personali e della riservatezza, </a:t>
            </a:r>
          </a:p>
          <a:p>
            <a:r>
              <a:rPr lang="it-IT" sz="3000" b="1" dirty="0">
                <a:latin typeface="Garamond" pitchFamily="18" charset="0"/>
              </a:rPr>
              <a:t>trasformazione dell’identità personale, </a:t>
            </a:r>
            <a:r>
              <a:rPr lang="it-IT" sz="3000" b="1" dirty="0" err="1">
                <a:latin typeface="Garamond" pitchFamily="18" charset="0"/>
              </a:rPr>
              <a:t>profilazione</a:t>
            </a:r>
            <a:r>
              <a:rPr lang="it-IT" sz="3000" b="1" dirty="0">
                <a:latin typeface="Garamond" pitchFamily="18" charset="0"/>
              </a:rPr>
              <a:t> dell’utente e metodologie informatiche di rilevazione delle informazioni; </a:t>
            </a:r>
          </a:p>
          <a:p>
            <a:r>
              <a:rPr lang="it-IT" sz="3000" b="1" dirty="0">
                <a:latin typeface="Garamond" pitchFamily="18" charset="0"/>
              </a:rPr>
              <a:t>Riuso dei dati e problematiche dei </a:t>
            </a:r>
            <a:r>
              <a:rPr lang="it-IT" sz="3000" b="1" i="1" dirty="0">
                <a:latin typeface="Garamond" pitchFamily="18" charset="0"/>
              </a:rPr>
              <a:t>big data</a:t>
            </a: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6"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414806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250787" y="2852936"/>
            <a:ext cx="6781800" cy="1600200"/>
          </a:xfrm>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sz="1800" dirty="0" smtClean="0"/>
              <a:t/>
            </a:r>
            <a:br>
              <a:rPr lang="it-IT" sz="1800" dirty="0" smtClean="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2200" dirty="0">
                <a:latin typeface="Garamond" pitchFamily="18" charset="0"/>
              </a:rPr>
              <a:t/>
            </a:r>
            <a:br>
              <a:rPr lang="it-IT" sz="2200" dirty="0">
                <a:latin typeface="Garamond" pitchFamily="18" charset="0"/>
              </a:rPr>
            </a:br>
            <a:endParaRPr lang="it-IT" sz="2200" dirty="0"/>
          </a:p>
        </p:txBody>
      </p:sp>
      <p:sp>
        <p:nvSpPr>
          <p:cNvPr id="2" name="CasellaDiTesto 1"/>
          <p:cNvSpPr txBox="1"/>
          <p:nvPr/>
        </p:nvSpPr>
        <p:spPr>
          <a:xfrm>
            <a:off x="675020" y="1025871"/>
            <a:ext cx="7713404" cy="4308872"/>
          </a:xfrm>
          <a:prstGeom prst="rect">
            <a:avLst/>
          </a:prstGeom>
          <a:noFill/>
        </p:spPr>
        <p:txBody>
          <a:bodyPr wrap="square" rtlCol="0">
            <a:spAutoFit/>
          </a:bodyPr>
          <a:lstStyle/>
          <a:p>
            <a:r>
              <a:rPr lang="it-IT" sz="3600" b="1" dirty="0" smtClean="0">
                <a:solidFill>
                  <a:schemeClr val="accent1">
                    <a:lumMod val="75000"/>
                  </a:schemeClr>
                </a:solidFill>
                <a:latin typeface="Garamond" pitchFamily="18" charset="0"/>
              </a:rPr>
              <a:t>Reati e processo nella Rete</a:t>
            </a:r>
            <a:endParaRPr lang="it-IT" sz="3400" b="1" dirty="0">
              <a:latin typeface="Garamond" pitchFamily="18" charset="0"/>
            </a:endParaRPr>
          </a:p>
          <a:p>
            <a:endParaRPr lang="it-IT" sz="3400" b="1" dirty="0">
              <a:latin typeface="Garamond" pitchFamily="18" charset="0"/>
            </a:endParaRPr>
          </a:p>
          <a:p>
            <a:r>
              <a:rPr lang="it-IT" sz="3400" b="1" dirty="0">
                <a:latin typeface="Garamond" pitchFamily="18" charset="0"/>
              </a:rPr>
              <a:t>8. </a:t>
            </a:r>
            <a:r>
              <a:rPr lang="it-IT" sz="3400" b="1" u="sng" dirty="0" err="1">
                <a:latin typeface="Garamond" pitchFamily="18" charset="0"/>
              </a:rPr>
              <a:t>Cybercrimes</a:t>
            </a:r>
            <a:r>
              <a:rPr lang="it-IT" sz="3400" b="1" u="sng" dirty="0">
                <a:latin typeface="Garamond" pitchFamily="18" charset="0"/>
              </a:rPr>
              <a:t> e </a:t>
            </a:r>
            <a:r>
              <a:rPr lang="it-IT" sz="3400" b="1" u="sng" dirty="0" err="1">
                <a:latin typeface="Garamond" pitchFamily="18" charset="0"/>
              </a:rPr>
              <a:t>cybersecurity</a:t>
            </a:r>
            <a:endParaRPr lang="it-IT" sz="3400" b="1" u="sng" dirty="0">
              <a:latin typeface="Garamond" pitchFamily="18" charset="0"/>
            </a:endParaRPr>
          </a:p>
          <a:p>
            <a:endParaRPr lang="it-IT" sz="3400" b="1" dirty="0">
              <a:latin typeface="Garamond" pitchFamily="18" charset="0"/>
            </a:endParaRPr>
          </a:p>
          <a:p>
            <a:r>
              <a:rPr lang="it-IT" sz="3400" b="1" dirty="0">
                <a:latin typeface="Garamond" pitchFamily="18" charset="0"/>
              </a:rPr>
              <a:t>9. </a:t>
            </a:r>
            <a:r>
              <a:rPr lang="it-IT" sz="3400" b="1" u="sng" dirty="0">
                <a:latin typeface="Garamond" pitchFamily="18" charset="0"/>
              </a:rPr>
              <a:t>Internet, processo e on line dispute </a:t>
            </a:r>
            <a:r>
              <a:rPr lang="it-IT" sz="3400" b="1" u="sng" dirty="0" err="1">
                <a:latin typeface="Garamond" pitchFamily="18" charset="0"/>
              </a:rPr>
              <a:t>resolution</a:t>
            </a:r>
            <a:r>
              <a:rPr lang="it-IT" sz="3400" b="1" u="sng" dirty="0">
                <a:latin typeface="Garamond" pitchFamily="18" charset="0"/>
              </a:rPr>
              <a:t> </a:t>
            </a:r>
            <a:r>
              <a:rPr lang="it-IT" sz="3400" b="1" dirty="0" smtClean="0">
                <a:latin typeface="Garamond" pitchFamily="18" charset="0"/>
              </a:rPr>
              <a:t>- La </a:t>
            </a:r>
            <a:r>
              <a:rPr lang="it-IT" sz="3400" b="1" dirty="0">
                <a:latin typeface="Garamond" pitchFamily="18" charset="0"/>
              </a:rPr>
              <a:t>procedura e la soluzione delle controversie nella </a:t>
            </a:r>
            <a:r>
              <a:rPr lang="it-IT" sz="3400" b="1" dirty="0" smtClean="0">
                <a:latin typeface="Garamond" pitchFamily="18" charset="0"/>
              </a:rPr>
              <a:t>Rete Internet</a:t>
            </a:r>
            <a:r>
              <a:rPr lang="it-IT" sz="3400" b="1" dirty="0">
                <a:latin typeface="Garamond" pitchFamily="18" charset="0"/>
              </a:rPr>
              <a:t>, processo e </a:t>
            </a:r>
            <a:r>
              <a:rPr lang="it-IT" sz="3400" b="1" i="1" dirty="0">
                <a:latin typeface="Garamond" pitchFamily="18" charset="0"/>
              </a:rPr>
              <a:t>on line dispute </a:t>
            </a:r>
            <a:r>
              <a:rPr lang="it-IT" sz="3400" b="1" i="1" dirty="0" err="1">
                <a:latin typeface="Garamond" pitchFamily="18" charset="0"/>
              </a:rPr>
              <a:t>resolution</a:t>
            </a:r>
            <a:endParaRPr lang="it-IT" sz="3400" b="1" i="1" dirty="0">
              <a:latin typeface="Garamond" pitchFamily="18" charset="0"/>
            </a:endParaRP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72299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250787" y="2852936"/>
            <a:ext cx="6781800" cy="1600200"/>
          </a:xfrm>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sz="1800" dirty="0" smtClean="0"/>
              <a:t/>
            </a:r>
            <a:br>
              <a:rPr lang="it-IT" sz="1800" dirty="0" smtClean="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2200" dirty="0">
                <a:latin typeface="Garamond" pitchFamily="18" charset="0"/>
              </a:rPr>
              <a:t/>
            </a:r>
            <a:br>
              <a:rPr lang="it-IT" sz="2200" dirty="0">
                <a:latin typeface="Garamond" pitchFamily="18" charset="0"/>
              </a:rPr>
            </a:br>
            <a:endParaRPr lang="it-IT" sz="2200" dirty="0"/>
          </a:p>
        </p:txBody>
      </p:sp>
      <p:sp>
        <p:nvSpPr>
          <p:cNvPr id="2" name="CasellaDiTesto 1"/>
          <p:cNvSpPr txBox="1"/>
          <p:nvPr/>
        </p:nvSpPr>
        <p:spPr>
          <a:xfrm>
            <a:off x="675020" y="1196752"/>
            <a:ext cx="7713404" cy="4031873"/>
          </a:xfrm>
          <a:prstGeom prst="rect">
            <a:avLst/>
          </a:prstGeom>
          <a:noFill/>
        </p:spPr>
        <p:txBody>
          <a:bodyPr wrap="square" rtlCol="0">
            <a:spAutoFit/>
          </a:bodyPr>
          <a:lstStyle/>
          <a:p>
            <a:pPr lvl="0"/>
            <a:r>
              <a:rPr lang="it-IT" sz="3200" b="1" dirty="0">
                <a:latin typeface="Garamond" panose="02020404030301010803" pitchFamily="18" charset="0"/>
              </a:rPr>
              <a:t>10. </a:t>
            </a:r>
            <a:r>
              <a:rPr lang="it-IT" sz="3200" b="1" u="sng" dirty="0">
                <a:latin typeface="Garamond" panose="02020404030301010803" pitchFamily="18" charset="0"/>
              </a:rPr>
              <a:t>E-</a:t>
            </a:r>
            <a:r>
              <a:rPr lang="it-IT" sz="3200" b="1" u="sng" dirty="0" err="1">
                <a:latin typeface="Garamond" panose="02020404030301010803" pitchFamily="18" charset="0"/>
              </a:rPr>
              <a:t>Government</a:t>
            </a:r>
            <a:r>
              <a:rPr lang="it-IT" sz="3200" b="1" u="sng" dirty="0">
                <a:latin typeface="Garamond" panose="02020404030301010803" pitchFamily="18" charset="0"/>
              </a:rPr>
              <a:t> e E-</a:t>
            </a:r>
            <a:r>
              <a:rPr lang="it-IT" sz="3200" b="1" u="sng" dirty="0" err="1">
                <a:latin typeface="Garamond" panose="02020404030301010803" pitchFamily="18" charset="0"/>
              </a:rPr>
              <a:t>Democracy</a:t>
            </a:r>
            <a:endParaRPr lang="it-IT" sz="3200" b="1" u="sng" dirty="0">
              <a:latin typeface="Garamond" panose="02020404030301010803" pitchFamily="18" charset="0"/>
            </a:endParaRPr>
          </a:p>
          <a:p>
            <a:pPr lvl="0"/>
            <a:r>
              <a:rPr lang="it-IT" sz="3200" b="1" dirty="0">
                <a:latin typeface="Garamond" panose="02020404030301010803" pitchFamily="18" charset="0"/>
              </a:rPr>
              <a:t>Esame delle </a:t>
            </a:r>
            <a:r>
              <a:rPr lang="it-IT" sz="3200" b="1" i="1" dirty="0" err="1">
                <a:latin typeface="Garamond" panose="02020404030301010803" pitchFamily="18" charset="0"/>
              </a:rPr>
              <a:t>policies</a:t>
            </a:r>
            <a:r>
              <a:rPr lang="it-IT" sz="3200" b="1" dirty="0">
                <a:latin typeface="Garamond" panose="02020404030301010803" pitchFamily="18" charset="0"/>
              </a:rPr>
              <a:t> poste in essere dai pubblici poteri per favorire lo sviluppo di un collegamento, attraverso la rete, con i consociati. </a:t>
            </a:r>
          </a:p>
          <a:p>
            <a:pPr lvl="0"/>
            <a:r>
              <a:rPr lang="it-IT" sz="3200" b="1" dirty="0">
                <a:latin typeface="Garamond" panose="02020404030301010803" pitchFamily="18" charset="0"/>
              </a:rPr>
              <a:t>Analisi della Rete dal punto di vista della formazione del consenso. </a:t>
            </a:r>
          </a:p>
          <a:p>
            <a:pPr lvl="0"/>
            <a:r>
              <a:rPr lang="it-IT" sz="3200" b="1" dirty="0">
                <a:latin typeface="Garamond" panose="02020404030301010803" pitchFamily="18" charset="0"/>
              </a:rPr>
              <a:t>Le «nuove regole» della P.A. digitale</a:t>
            </a:r>
            <a:endParaRPr lang="it-IT" sz="3200" b="1" dirty="0">
              <a:latin typeface="Garamond" panose="02020404030301010803" pitchFamily="18" charset="0"/>
            </a:endParaRPr>
          </a:p>
        </p:txBody>
      </p:sp>
      <p:sp>
        <p:nvSpPr>
          <p:cNvPr id="4" name="Rettangolo 3"/>
          <p:cNvSpPr/>
          <p:nvPr/>
        </p:nvSpPr>
        <p:spPr>
          <a:xfrm>
            <a:off x="467544" y="6237312"/>
            <a:ext cx="8654301" cy="553998"/>
          </a:xfrm>
          <a:prstGeom prst="rect">
            <a:avLst/>
          </a:prstGeom>
        </p:spPr>
        <p:txBody>
          <a:bodyPr wrap="square">
            <a:spAutoFit/>
          </a:bodyPr>
          <a:lstStyle/>
          <a:p>
            <a:pPr algn="ctr"/>
            <a:r>
              <a:rPr lang="it-IT" sz="1500" b="1" dirty="0" smtClean="0">
                <a:latin typeface="Garamond" pitchFamily="18" charset="0"/>
              </a:rPr>
              <a:t>Dipartimento di Giurisprudenza dell’Università di Pisa in collaborazione con: CNR-IIT</a:t>
            </a:r>
          </a:p>
          <a:p>
            <a:pPr algn="ctr"/>
            <a:r>
              <a:rPr lang="it-IT" sz="1500" b="1" dirty="0" smtClean="0">
                <a:latin typeface="Garamond" pitchFamily="18" charset="0"/>
              </a:rPr>
              <a:t>http://internetecosystem.it</a:t>
            </a:r>
            <a:endParaRPr lang="it-IT" sz="1500" b="1" dirty="0">
              <a:latin typeface="Garamond" pitchFamily="18" charset="0"/>
            </a:endParaRPr>
          </a:p>
        </p:txBody>
      </p:sp>
      <p:pic>
        <p:nvPicPr>
          <p:cNvPr id="5" name="Picture 2" descr="C:\Users\DIANOR~1\AppData\Local\Temp\Master_marchi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08" y="5589240"/>
            <a:ext cx="1169224" cy="1169224"/>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11851"/>
            <a:ext cx="9144000" cy="992579"/>
          </a:xfrm>
          <a:prstGeom prst="rect">
            <a:avLst/>
          </a:prstGeom>
        </p:spPr>
        <p:txBody>
          <a:bodyPr wrap="square">
            <a:spAutoFit/>
          </a:bodyPr>
          <a:lstStyle/>
          <a:p>
            <a:pPr algn="ctr"/>
            <a:r>
              <a:rPr lang="it-IT" sz="1950" b="1" dirty="0" smtClean="0">
                <a:solidFill>
                  <a:schemeClr val="accent3">
                    <a:lumMod val="40000"/>
                    <a:lumOff val="60000"/>
                  </a:schemeClr>
                </a:solidFill>
                <a:latin typeface="Garamond" pitchFamily="18" charset="0"/>
              </a:rPr>
              <a:t>MASTER INTERNET ECOSYSTEM: GOVERNANCE E DIRITTI</a:t>
            </a:r>
          </a:p>
          <a:p>
            <a:pPr algn="ctr"/>
            <a:r>
              <a:rPr lang="it-IT" sz="1950" b="1" dirty="0" smtClean="0">
                <a:solidFill>
                  <a:schemeClr val="accent1">
                    <a:lumMod val="75000"/>
                  </a:schemeClr>
                </a:solidFill>
                <a:latin typeface="Garamond" pitchFamily="18" charset="0"/>
              </a:rPr>
              <a:t>II Edizione</a:t>
            </a:r>
            <a:endParaRPr lang="it-IT" sz="1950" b="1" dirty="0" smtClean="0">
              <a:latin typeface="Garamond" pitchFamily="18" charset="0"/>
            </a:endParaRPr>
          </a:p>
          <a:p>
            <a:pPr algn="ctr"/>
            <a:endParaRPr lang="it-IT" sz="1950" b="1" dirty="0">
              <a:latin typeface="Garamond" pitchFamily="18" charset="0"/>
            </a:endParaRPr>
          </a:p>
        </p:txBody>
      </p:sp>
    </p:spTree>
    <p:extLst>
      <p:ext uri="{BB962C8B-B14F-4D97-AF65-F5344CB8AC3E}">
        <p14:creationId xmlns:p14="http://schemas.microsoft.com/office/powerpoint/2010/main" val="3239202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760</TotalTime>
  <Words>878</Words>
  <Application>Microsoft Office PowerPoint</Application>
  <PresentationFormat>Presentazione su schermo (4:3)</PresentationFormat>
  <Paragraphs>135</Paragraphs>
  <Slides>15</Slides>
  <Notes>2</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NewsPrint</vt:lpstr>
      <vt:lpstr>Presentazione standard di PowerPoint</vt:lpstr>
      <vt:lpstr>Perché un Master su questi temi?   Quali i suoi principali obiettivi formativi? - interconnessione delle conoscenze, acquisite in studi universitari di diverso orientamento, non solo giuridico;  - sviluppo delle capacità critiche riferite alla rete nella sua globalità, sul presupposto che la complessità di Internet sfugge a un inquadramento fondato sulle competenze acquisibili nei singoli corsi universitari ma anche in percorsi lavorativi; - specializzazione sulle problematiche innescate dalla rete e dal suo sviluppo, grazie all’approfondimento dei singoli temi proposti.  Approccio interdisciplinare nello studio di una tematica in cui le problematiche giuridiche, sociologiche, economico-aziendalistiche non possono essere colte nella loro essenza senza un background di tipo informatico. </vt:lpstr>
      <vt:lpstr>L’ambito occupazionale - avvocati specializzati nel diritto della rete e soggetti in grado di fornire consulenza di tipo legale-informatico in diversi settori (ad esempio, privacy policy, cyber risk, intellectual property, e-commerce, e-procurement ecc.); - figure professionali esperte nelle problematiche relative all’informatica ed alla comunicazione, da inserire negli uffici legali, affari generali e marketing di società ed enti privati che operano nei settori afferenti alle nuove tecnologie ed esperti da inserire in contesti innovativi anche propri di società o enti non hi-tech (come nell’e-banking); - professionisti, anche di tipo dirigenziale, in grado di trovare collocazione all’interno della pubblica amministrazione o di prestare collaborazione alla pubblica amministrazione o a società pubbliche su aspetti di informatizzazione, trasparenza e digitalizzazione. </vt:lpstr>
      <vt:lpstr>Il progetto didattico  I moduli introduttivi:  1. Internet Governance - Conoscenze relative alla nascita e alla filosofia dell’Internet; analisi della governance della rete e delle fonti normative e para-normative che la regolano   2. Forme, modi e condizioni dell’accesso a Internet - Esame delle tematiche connesse all’accesso ad Internet  ed ai limiti che vi si frappongono; il ruolo dei motori di ricerca e il cloud; la net neutrality</vt:lpstr>
      <vt:lpstr>La comunicazione e l’informazione in Internet  3. Internet, comunicazione e marketing - Incidenza di Internet sulle forme di comunicazione:  comunicazione on line, libertà di manifestazione del pensiero, social networking e web journalism  4. Internet e Intellectual Property Rights - Le problematiche giuridiche connesse alla proprietà intellettuale nella rete  (tutela autore e brevettuale, software e banche dati privative e illeciti concorrenziali, Digital Rights Management System) </vt:lpstr>
      <vt:lpstr>L’economia della Rete  5. L’E-Commerce - Il contratto telematico e le sue principali problematiche, a partire da formazione e forma; la tutela del consumatore telematico e le pratiche commerciali sleali; la fiscalità delle transazioni on line; Internet of  Things e Smart Contracts  6. E-Finance e E-Banking -  Pagamenti in Internet, moneta elettronica e bitcoin, crowdfunding, trading online  </vt:lpstr>
      <vt:lpstr>                 </vt:lpstr>
      <vt:lpstr>             </vt:lpstr>
      <vt:lpstr>             </vt:lpstr>
      <vt:lpstr>Il Consiglio del Master  Dianora Poletti (Diritto Privato, Unipi) Paolo Passaglia (Diritto Pubblico Comparato, Unipi) Gian Luca Conti (Diritto Costituzionale, Unipi)  Alberto Gargani (Diritto Penale, Unipi)  Sergio Menchini (Diritto Processuale Civile, Unipi) Salvatore Ruggieri (Informatica, Unipi) Domenico Laforenza (direttore CNR-IIT Pisa) Alessandro Mantelero (Diritto Privato, Politecnico To) </vt:lpstr>
      <vt:lpstr>Il corpo docente:  Privatisti e lavoristi Commercialisti e industrialisti Costituzionalisti  Docenti di Diritto Pubblico  Comparato e di Diritto Privato Comparato Penalisti, processualpenalisti e processualprivatisti Tributaristi  Tecnologi e Informatici Aziendalisti Filosofi  Gli esperti: avvocati  comunicatori  consulenti  imprenditori       </vt:lpstr>
      <vt:lpstr>ABBA Laura, AGNOLONI Tommaso, ALBI Pasqualino, AMATO Cristina, AMENTA Valentina, ANGELINI Antonella, ATTARDI Giuseppe, BAIARDI Fabrizio, BELLÈ Brunella, BUZZI Marina, CINQUINI Lino, CISTERNINO Antonio, COMANDÈ Giovanni, CONTI Gian Luca, CREA Camilla, D’ALESSANDRO Elena, DEL SOLDATO Arianna, DI CIOMMO Francesco, FABRIS Adriano, FARO Sebastiano, FERRAGINA Paolo, FINOCCHIARO Giusella, FROSINI Tommaso Edoardo, GALGANI Benedetta, GARGANI Alberto, GEBREHIWOT Abraham, KUTUFÀ Ilaria, LAFORENZA Domenico, LAZZARONI Adriana, MANTELERO Alessandro, MARTINELLI Maurizio, MENCHINI Sergio, NISTICÒ Michele, NOTARO Domenico, PANIZZA Saulle, PASSAGLIA Paolo, PASQUINELLI Chiara, PASSARELLI Andrea, PEDRESCHI Dino, PELLECCHIA Enza, PIETRANGELO Marina, POLETTI Dianora, QUIRICI Maria Cristina, ROSSI Rita, RUGGIERI Salvatore, SCORZA Guido, SGANGA Caterina, STRADELLA Elettra, TENUCCI Andrea, TURINI Franco, VENAFRO Emma</vt:lpstr>
      <vt:lpstr>I professionisti e gli esperti ARANGUENA Giulia, BANI Marco, BASILE Gemma, CECCHETTI Alessandro,  GASPERETTI Marco, CELEGHIN Claudio, DI CORINTO Arturo, GASPERETTI Marco,  LAZZERETTI Luca, LATTANZI Roberto, MARENGHI Francesco, MARCANTONIO Caterina,  PIERAZZI Stefania, PIRAS Matteo, SCOPINARO Lucia, VALERINI Fabio, VACIAGO Giuseppe,        </vt:lpstr>
      <vt:lpstr>     </vt:lpstr>
      <vt:lpstr> </vt:lpstr>
    </vt:vector>
  </TitlesOfParts>
  <Company>Administrator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Dianora Poletti</cp:lastModifiedBy>
  <cp:revision>53</cp:revision>
  <dcterms:created xsi:type="dcterms:W3CDTF">2016-09-23T09:12:33Z</dcterms:created>
  <dcterms:modified xsi:type="dcterms:W3CDTF">2016-11-07T21:21:43Z</dcterms:modified>
</cp:coreProperties>
</file>